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6" r:id="rId3"/>
    <p:sldId id="418" r:id="rId4"/>
    <p:sldId id="492" r:id="rId5"/>
    <p:sldId id="496" r:id="rId6"/>
    <p:sldId id="510" r:id="rId7"/>
    <p:sldId id="509" r:id="rId8"/>
    <p:sldId id="511" r:id="rId9"/>
    <p:sldId id="513" r:id="rId10"/>
    <p:sldId id="516" r:id="rId11"/>
    <p:sldId id="515" r:id="rId12"/>
    <p:sldId id="517" r:id="rId13"/>
    <p:sldId id="518" r:id="rId14"/>
    <p:sldId id="514" r:id="rId15"/>
    <p:sldId id="519" r:id="rId16"/>
    <p:sldId id="520" r:id="rId17"/>
    <p:sldId id="521" r:id="rId18"/>
    <p:sldId id="529" r:id="rId19"/>
    <p:sldId id="535" r:id="rId20"/>
    <p:sldId id="534" r:id="rId21"/>
    <p:sldId id="533" r:id="rId22"/>
    <p:sldId id="531" r:id="rId23"/>
    <p:sldId id="527" r:id="rId24"/>
    <p:sldId id="536" r:id="rId25"/>
    <p:sldId id="571" r:id="rId26"/>
    <p:sldId id="539" r:id="rId27"/>
    <p:sldId id="540" r:id="rId28"/>
    <p:sldId id="537" r:id="rId29"/>
    <p:sldId id="538" r:id="rId30"/>
    <p:sldId id="488" r:id="rId31"/>
    <p:sldId id="490" r:id="rId32"/>
    <p:sldId id="572" r:id="rId33"/>
    <p:sldId id="498" r:id="rId34"/>
    <p:sldId id="500" r:id="rId35"/>
    <p:sldId id="499" r:id="rId36"/>
    <p:sldId id="502" r:id="rId37"/>
    <p:sldId id="542" r:id="rId38"/>
    <p:sldId id="543" r:id="rId39"/>
    <p:sldId id="544" r:id="rId40"/>
    <p:sldId id="546" r:id="rId41"/>
    <p:sldId id="545" r:id="rId42"/>
    <p:sldId id="547" r:id="rId43"/>
    <p:sldId id="501" r:id="rId44"/>
    <p:sldId id="504" r:id="rId45"/>
    <p:sldId id="505" r:id="rId46"/>
    <p:sldId id="549" r:id="rId47"/>
    <p:sldId id="555" r:id="rId48"/>
    <p:sldId id="556" r:id="rId49"/>
    <p:sldId id="567" r:id="rId50"/>
    <p:sldId id="568" r:id="rId51"/>
    <p:sldId id="565" r:id="rId52"/>
    <p:sldId id="569" r:id="rId53"/>
    <p:sldId id="551" r:id="rId54"/>
    <p:sldId id="557" r:id="rId55"/>
    <p:sldId id="561" r:id="rId56"/>
    <p:sldId id="570" r:id="rId57"/>
    <p:sldId id="562" r:id="rId58"/>
    <p:sldId id="563" r:id="rId59"/>
    <p:sldId id="564" r:id="rId60"/>
    <p:sldId id="414" r:id="rId61"/>
    <p:sldId id="550" r:id="rId6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8"/>
            <p14:sldId id="492"/>
            <p14:sldId id="496"/>
            <p14:sldId id="510"/>
            <p14:sldId id="509"/>
            <p14:sldId id="511"/>
            <p14:sldId id="513"/>
            <p14:sldId id="516"/>
            <p14:sldId id="515"/>
            <p14:sldId id="517"/>
            <p14:sldId id="518"/>
            <p14:sldId id="514"/>
            <p14:sldId id="519"/>
            <p14:sldId id="520"/>
            <p14:sldId id="521"/>
            <p14:sldId id="529"/>
            <p14:sldId id="535"/>
            <p14:sldId id="534"/>
            <p14:sldId id="533"/>
            <p14:sldId id="531"/>
            <p14:sldId id="527"/>
            <p14:sldId id="536"/>
            <p14:sldId id="571"/>
            <p14:sldId id="539"/>
            <p14:sldId id="540"/>
            <p14:sldId id="537"/>
            <p14:sldId id="538"/>
            <p14:sldId id="488"/>
            <p14:sldId id="490"/>
            <p14:sldId id="572"/>
            <p14:sldId id="498"/>
            <p14:sldId id="500"/>
            <p14:sldId id="499"/>
            <p14:sldId id="502"/>
            <p14:sldId id="542"/>
            <p14:sldId id="543"/>
            <p14:sldId id="544"/>
            <p14:sldId id="546"/>
            <p14:sldId id="545"/>
            <p14:sldId id="547"/>
            <p14:sldId id="501"/>
            <p14:sldId id="504"/>
            <p14:sldId id="505"/>
            <p14:sldId id="549"/>
            <p14:sldId id="555"/>
            <p14:sldId id="556"/>
            <p14:sldId id="567"/>
            <p14:sldId id="568"/>
            <p14:sldId id="565"/>
            <p14:sldId id="569"/>
            <p14:sldId id="551"/>
            <p14:sldId id="557"/>
            <p14:sldId id="561"/>
            <p14:sldId id="570"/>
            <p14:sldId id="562"/>
            <p14:sldId id="563"/>
            <p14:sldId id="564"/>
            <p14:sldId id="41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00FDFF"/>
    <a:srgbClr val="8EFA00"/>
    <a:srgbClr val="FFD43A"/>
    <a:srgbClr val="929000"/>
    <a:srgbClr val="306998"/>
    <a:srgbClr val="9E9E00"/>
    <a:srgbClr val="4B8BBE"/>
    <a:srgbClr val="63B9FF"/>
    <a:srgbClr val="B3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4"/>
    <p:restoredTop sz="80488"/>
  </p:normalViewPr>
  <p:slideViewPr>
    <p:cSldViewPr>
      <p:cViewPr varScale="1">
        <p:scale>
          <a:sx n="98" d="100"/>
          <a:sy n="98" d="100"/>
        </p:scale>
        <p:origin x="13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09/04/2019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385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17481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093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7338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650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40767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52238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9882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73025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891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14498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2832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74347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10569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58700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76054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2301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57113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127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7713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1263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729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7480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79689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5115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5591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Basic III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distutils/setupscript.html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hyperlink" Target="https://docs.conda.io/en/latest/miniconda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tasks/manage-pkg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nda/conda/issues/5253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3479336"/>
            <a:ext cx="7772400" cy="2123658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Basics</a:t>
            </a:r>
            <a:r>
              <a:rPr lang="pt-BR" altLang="x-none" dirty="0">
                <a:latin typeface="Lato" charset="0"/>
              </a:rPr>
              <a:t> 3: </a:t>
            </a:r>
            <a:r>
              <a:rPr lang="pt-BR" altLang="x-none" dirty="0" err="1">
                <a:latin typeface="Lato" charset="0"/>
              </a:rPr>
              <a:t>Packages</a:t>
            </a:r>
            <a:r>
              <a:rPr lang="pt-BR" altLang="x-none" dirty="0">
                <a:latin typeface="Lato" charset="0"/>
              </a:rPr>
              <a:t>, </a:t>
            </a:r>
            <a:r>
              <a:rPr lang="pt-BR" altLang="x-none" dirty="0" err="1">
                <a:latin typeface="Lato" charset="0"/>
              </a:rPr>
              <a:t>Environments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and</a:t>
            </a:r>
            <a:r>
              <a:rPr lang="pt-BR" altLang="x-none" dirty="0">
                <a:latin typeface="Lato" charset="0"/>
              </a:rPr>
              <a:t> Python </a:t>
            </a:r>
            <a:r>
              <a:rPr lang="pt-BR" altLang="x-none" dirty="0" err="1">
                <a:latin typeface="Lato" charset="0"/>
              </a:rPr>
              <a:t>Versions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07704" y="5295617"/>
            <a:ext cx="6400800" cy="1752600"/>
          </a:xfrm>
        </p:spPr>
        <p:txBody>
          <a:bodyPr anchor="ctr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r>
              <a:rPr lang="pt-B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Process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Developer</a:t>
            </a:r>
            <a:endParaRPr lang="pt-BR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008715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951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6B17EC-5F14-E24C-BB1C-77B3DBB6BE86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'Current scope: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720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'Current scope: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8587D2-A378-8741-AF48-CFA9B9F59EE5}"/>
              </a:ext>
            </a:extLst>
          </p:cNvPr>
          <p:cNvSpPr/>
          <p:nvPr/>
        </p:nvSpPr>
        <p:spPr>
          <a:xfrm>
            <a:off x="3995936" y="5386238"/>
            <a:ext cx="4986566" cy="976908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python </a:t>
            </a:r>
            <a:r>
              <a:rPr lang="en-US" dirty="0" err="1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my_module.py</a:t>
            </a:r>
            <a:endParaRPr lang="en-US" dirty="0"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Current scope: __main__</a:t>
            </a:r>
          </a:p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The dice gave me 1</a:t>
            </a:r>
          </a:p>
        </p:txBody>
      </p:sp>
    </p:spTree>
    <p:extLst>
      <p:ext uri="{BB962C8B-B14F-4D97-AF65-F5344CB8AC3E}">
        <p14:creationId xmlns:p14="http://schemas.microsoft.com/office/powerpoint/2010/main" val="25812852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67F10C-50C2-634B-AEFA-1C5AB15A97DA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==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'__main__'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F402-CC26-784E-B0D2-FE0274E7093D}"/>
              </a:ext>
            </a:extLst>
          </p:cNvPr>
          <p:cNvSpPr/>
          <p:nvPr/>
        </p:nvSpPr>
        <p:spPr>
          <a:xfrm>
            <a:off x="449530" y="4725144"/>
            <a:ext cx="8336632" cy="36004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720211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67F10C-50C2-634B-AEFA-1C5AB15A97DA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""”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==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'__main__'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F402-CC26-784E-B0D2-FE0274E7093D}"/>
              </a:ext>
            </a:extLst>
          </p:cNvPr>
          <p:cNvSpPr/>
          <p:nvPr/>
        </p:nvSpPr>
        <p:spPr>
          <a:xfrm>
            <a:off x="449530" y="4725144"/>
            <a:ext cx="8336632" cy="36004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E53F68-F9D5-C345-A43C-F8A5E658F82D}"/>
              </a:ext>
            </a:extLst>
          </p:cNvPr>
          <p:cNvSpPr/>
          <p:nvPr/>
        </p:nvSpPr>
        <p:spPr>
          <a:xfrm>
            <a:off x="3995936" y="4832989"/>
            <a:ext cx="4986566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105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D67F10C-50C2-634B-AEFA-1C5AB15A97DA}"/>
              </a:ext>
            </a:extLst>
          </p:cNvPr>
          <p:cNvSpPr/>
          <p:nvPr/>
        </p:nvSpPr>
        <p:spPr>
          <a:xfrm>
            <a:off x="449530" y="1412776"/>
            <a:ext cx="8336632" cy="4288393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if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__name__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==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'__main__'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4470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good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practice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7F402-CC26-784E-B0D2-FE0274E7093D}"/>
              </a:ext>
            </a:extLst>
          </p:cNvPr>
          <p:cNvSpPr/>
          <p:nvPr/>
        </p:nvSpPr>
        <p:spPr>
          <a:xfrm>
            <a:off x="449530" y="4725144"/>
            <a:ext cx="8336632" cy="36004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566860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534470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good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practice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3D9720-20C8-7945-9A82-1C9E0230AD3E}"/>
              </a:ext>
            </a:extLst>
          </p:cNvPr>
          <p:cNvGrpSpPr/>
          <p:nvPr/>
        </p:nvGrpSpPr>
        <p:grpSpPr>
          <a:xfrm>
            <a:off x="445141" y="1399635"/>
            <a:ext cx="8345410" cy="4847749"/>
            <a:chOff x="449530" y="1412776"/>
            <a:chExt cx="8345410" cy="484774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D67F10C-50C2-634B-AEFA-1C5AB15A97DA}"/>
                </a:ext>
              </a:extLst>
            </p:cNvPr>
            <p:cNvSpPr/>
            <p:nvPr/>
          </p:nvSpPr>
          <p:spPr>
            <a:xfrm>
              <a:off x="449530" y="1412776"/>
              <a:ext cx="8336632" cy="4847749"/>
            </a:xfrm>
            <a:prstGeom prst="roundRect">
              <a:avLst>
                <a:gd name="adj" fmla="val 26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#!/</a:t>
              </a:r>
              <a:r>
                <a:rPr lang="en-US" dirty="0" err="1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usr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/bin/</a:t>
              </a:r>
              <a:r>
                <a:rPr lang="en-US" dirty="0" err="1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env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python</a:t>
              </a:r>
            </a:p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""" This module, called </a:t>
              </a:r>
              <a:r>
                <a:rPr lang="en-US" dirty="0" err="1">
                  <a:solidFill>
                    <a:schemeClr val="accent3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my_module.py</a:t>
              </a:r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, contains a function that simulates a six side dice roll """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</a:p>
            <a:p>
              <a:endPara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import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random</a:t>
              </a:r>
            </a:p>
            <a:p>
              <a:endPara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def 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main():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print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'The dice gave me {}'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.format</a:t>
              </a:r>
              <a:r>
                <a:rPr lang="en-US" dirty="0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</a:t>
              </a:r>
              <a:r>
                <a:rPr lang="en-US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roll_dice</a:t>
              </a:r>
              <a:r>
                <a:rPr lang="en-US" dirty="0">
                  <a:solidFill>
                    <a:srgbClr val="00B0F0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()</a:t>
              </a:r>
              <a:r>
                <a:rPr lang="en-US" dirty="0">
                  <a:solidFill>
                    <a:srgbClr val="0070C0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)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)</a:t>
              </a:r>
            </a:p>
            <a:p>
              <a:endPara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def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roll_dice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():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_min = 1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_max = 6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result = </a:t>
              </a:r>
              <a:r>
                <a:rPr lang="en-US" dirty="0" err="1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random.randint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(_min, _max)</a:t>
              </a: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return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result</a:t>
              </a:r>
            </a:p>
            <a:p>
              <a:endPara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endParaRPr>
            </a:p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if 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__name__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==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'__main__'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:</a:t>
              </a:r>
            </a:p>
            <a:p>
              <a:r>
                <a:rPr lang="en-US" dirty="0">
                  <a:solidFill>
                    <a:schemeClr val="tx1"/>
                  </a:solidFill>
                  <a:latin typeface="Roboto Mono" pitchFamily="2" charset="0"/>
                  <a:ea typeface="Roboto Mono" pitchFamily="2" charset="0"/>
                  <a:cs typeface="Consolas" charset="0"/>
                </a:rPr>
                <a:t>    main()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97F402-CC26-784E-B0D2-FE0274E7093D}"/>
                </a:ext>
              </a:extLst>
            </p:cNvPr>
            <p:cNvSpPr/>
            <p:nvPr/>
          </p:nvSpPr>
          <p:spPr>
            <a:xfrm>
              <a:off x="458308" y="5545827"/>
              <a:ext cx="8336632" cy="36004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87592F-D17C-E242-8D6E-17515D7BBC38}"/>
                </a:ext>
              </a:extLst>
            </p:cNvPr>
            <p:cNvSpPr/>
            <p:nvPr/>
          </p:nvSpPr>
          <p:spPr>
            <a:xfrm>
              <a:off x="458308" y="3119262"/>
              <a:ext cx="8336632" cy="36004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1449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291964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525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7161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</a:t>
            </a:fld>
            <a:endParaRPr lang="pt-BR" altLang="x-non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3DC351-EDCE-704D-AB37-C97990C762AD}"/>
              </a:ext>
            </a:extLst>
          </p:cNvPr>
          <p:cNvGrpSpPr/>
          <p:nvPr/>
        </p:nvGrpSpPr>
        <p:grpSpPr>
          <a:xfrm>
            <a:off x="911407" y="4296757"/>
            <a:ext cx="4602575" cy="2221015"/>
            <a:chOff x="953994" y="1003869"/>
            <a:chExt cx="4602575" cy="22210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64401-352D-6348-AF7E-3E6984989FD0}"/>
                </a:ext>
              </a:extLst>
            </p:cNvPr>
            <p:cNvSpPr txBox="1"/>
            <p:nvPr/>
          </p:nvSpPr>
          <p:spPr>
            <a:xfrm>
              <a:off x="3036289" y="2209221"/>
              <a:ext cx="2520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lang="en-US" sz="6000" dirty="0" err="1"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abc</a:t>
              </a:r>
              <a:r>
                <a:rPr lang="en-US" sz="6000" dirty="0"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CA61D8-B7EF-3C4E-A058-8DCF2D3C9211}"/>
                </a:ext>
              </a:extLst>
            </p:cNvPr>
            <p:cNvSpPr txBox="1"/>
            <p:nvPr/>
          </p:nvSpPr>
          <p:spPr>
            <a:xfrm>
              <a:off x="3036289" y="1003869"/>
              <a:ext cx="1344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1EE4D0-BF61-8342-8C58-788522D3D445}"/>
                </a:ext>
              </a:extLst>
            </p:cNvPr>
            <p:cNvSpPr txBox="1"/>
            <p:nvPr/>
          </p:nvSpPr>
          <p:spPr>
            <a:xfrm>
              <a:off x="953994" y="1746929"/>
              <a:ext cx="2520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6000" dirty="0" err="1"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x,y</a:t>
              </a:r>
              <a:r>
                <a:rPr lang="en-US" sz="6000" dirty="0">
                  <a:ln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D4FFF83-B336-9C48-BBB8-795A0A88D047}"/>
              </a:ext>
            </a:extLst>
          </p:cNvPr>
          <p:cNvSpPr/>
          <p:nvPr/>
        </p:nvSpPr>
        <p:spPr>
          <a:xfrm>
            <a:off x="435950" y="4365104"/>
            <a:ext cx="4784121" cy="198429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03" y="958363"/>
            <a:ext cx="3600450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</a:t>
            </a: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 </a:t>
            </a: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Python?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script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974CF-99DB-6342-A262-E0FC85E5FD04}"/>
              </a:ext>
            </a:extLst>
          </p:cNvPr>
          <p:cNvSpPr txBox="1"/>
          <p:nvPr/>
        </p:nvSpPr>
        <p:spPr>
          <a:xfrm>
            <a:off x="6307650" y="3524217"/>
            <a:ext cx="11144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07342-714C-2F46-819B-0EEAECE9FEDB}"/>
              </a:ext>
            </a:extLst>
          </p:cNvPr>
          <p:cNvSpPr txBox="1"/>
          <p:nvPr/>
        </p:nvSpPr>
        <p:spPr>
          <a:xfrm>
            <a:off x="7008429" y="4204424"/>
            <a:ext cx="2044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051347-9BD8-5646-83A7-CC6E3C703D4B}"/>
              </a:ext>
            </a:extLst>
          </p:cNvPr>
          <p:cNvSpPr txBox="1"/>
          <p:nvPr/>
        </p:nvSpPr>
        <p:spPr>
          <a:xfrm>
            <a:off x="5532488" y="4790319"/>
            <a:ext cx="1579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CA523-622D-ED42-B1A4-23BFF7BC86FE}"/>
              </a:ext>
            </a:extLst>
          </p:cNvPr>
          <p:cNvSpPr txBox="1"/>
          <p:nvPr/>
        </p:nvSpPr>
        <p:spPr>
          <a:xfrm>
            <a:off x="6578608" y="5522959"/>
            <a:ext cx="2509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81465-FA58-0F40-A613-3A985329E193}"/>
              </a:ext>
            </a:extLst>
          </p:cNvPr>
          <p:cNvSpPr txBox="1"/>
          <p:nvPr/>
        </p:nvSpPr>
        <p:spPr>
          <a:xfrm>
            <a:off x="6326655" y="1865793"/>
            <a:ext cx="1579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1EFC7-1368-D74E-9E88-ED2048E60413}"/>
              </a:ext>
            </a:extLst>
          </p:cNvPr>
          <p:cNvSpPr txBox="1"/>
          <p:nvPr/>
        </p:nvSpPr>
        <p:spPr>
          <a:xfrm>
            <a:off x="6681811" y="1048019"/>
            <a:ext cx="2509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15D22-06EF-4A46-A458-549A91429317}"/>
              </a:ext>
            </a:extLst>
          </p:cNvPr>
          <p:cNvSpPr txBox="1"/>
          <p:nvPr/>
        </p:nvSpPr>
        <p:spPr>
          <a:xfrm>
            <a:off x="7023266" y="2658627"/>
            <a:ext cx="2044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BA4387-92B4-3244-A178-EBAF84DA312B}"/>
              </a:ext>
            </a:extLst>
          </p:cNvPr>
          <p:cNvSpPr/>
          <p:nvPr/>
        </p:nvSpPr>
        <p:spPr>
          <a:xfrm>
            <a:off x="5532488" y="1988840"/>
            <a:ext cx="3576587" cy="444699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5B962B-6EE2-8E48-A82E-7168D727EBB4}"/>
              </a:ext>
            </a:extLst>
          </p:cNvPr>
          <p:cNvSpPr/>
          <p:nvPr/>
        </p:nvSpPr>
        <p:spPr>
          <a:xfrm>
            <a:off x="5457420" y="1271134"/>
            <a:ext cx="3576587" cy="69140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tângulo 5">
            <a:extLst>
              <a:ext uri="{FF2B5EF4-FFF2-40B4-BE49-F238E27FC236}">
                <a16:creationId xmlns:a16="http://schemas.microsoft.com/office/drawing/2014/main" id="{FF3493FB-55B1-654A-AC3B-24C298D5A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6768" y="1165942"/>
            <a:ext cx="4392166" cy="384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Basics II</a:t>
            </a:r>
            <a:endParaRPr lang="en-US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 Flow</a:t>
            </a: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Functions</a:t>
            </a: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Classes</a:t>
            </a:r>
          </a:p>
          <a:p>
            <a:pPr marL="815975" lvl="1" indent="-358775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Methods</a:t>
            </a:r>
          </a:p>
          <a:p>
            <a:pPr marL="815975" lvl="1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Attributes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58775" indent="-35877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Sub-Classes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2068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21E6C4-D1A8-EC46-9466-741EF444A79F}"/>
              </a:ext>
            </a:extLst>
          </p:cNvPr>
          <p:cNvSpPr/>
          <p:nvPr/>
        </p:nvSpPr>
        <p:spPr>
          <a:xfrm>
            <a:off x="2987824" y="3767138"/>
            <a:ext cx="6059186" cy="976908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my_package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my_package.first_module.my_function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C79B5D9-C5DE-CE4F-A129-30AE3D479D95}"/>
              </a:ext>
            </a:extLst>
          </p:cNvPr>
          <p:cNvSpPr/>
          <p:nvPr/>
        </p:nvSpPr>
        <p:spPr>
          <a:xfrm>
            <a:off x="2987824" y="5116452"/>
            <a:ext cx="6059186" cy="976908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my_package</a:t>
            </a:r>
            <a:r>
              <a:rPr lang="en-US" b="1" dirty="0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b="1" dirty="0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first_module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first_module.my_function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6597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0B893AA-F5ED-2B43-BF6D-2B50499138F7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07DB100-A882-384A-AB1E-EBE69E77B522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8406E56-0E65-E345-9A09-18DBB3427362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30C57FC-B47D-B64B-B40D-6F4B84CCAA53}"/>
              </a:ext>
            </a:extLst>
          </p:cNvPr>
          <p:cNvCxnSpPr>
            <a:cxnSpLocks/>
            <a:endCxn id="5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0233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31260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1291263" y="3334345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docs/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2" idx="2"/>
            <a:endCxn id="16" idx="1"/>
          </p:cNvCxnSpPr>
          <p:nvPr/>
        </p:nvCxnSpPr>
        <p:spPr>
          <a:xfrm rot="16200000" flipH="1">
            <a:off x="224653" y="2447754"/>
            <a:ext cx="1813557" cy="319663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1251970" y="3717032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tests/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stCxn id="12" idx="2"/>
            <a:endCxn id="20" idx="1"/>
          </p:cNvCxnSpPr>
          <p:nvPr/>
        </p:nvCxnSpPr>
        <p:spPr>
          <a:xfrm rot="16200000" flipH="1">
            <a:off x="13663" y="2658745"/>
            <a:ext cx="2196244" cy="280370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1258888" y="4077072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bin/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stCxn id="12" idx="2"/>
            <a:endCxn id="25" idx="1"/>
          </p:cNvCxnSpPr>
          <p:nvPr/>
        </p:nvCxnSpPr>
        <p:spPr>
          <a:xfrm rot="16200000" flipH="1">
            <a:off x="-162898" y="2835306"/>
            <a:ext cx="25562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0A1E2C4-A16F-EF45-94EC-9F4E17B871A5}"/>
              </a:ext>
            </a:extLst>
          </p:cNvPr>
          <p:cNvSpPr/>
          <p:nvPr/>
        </p:nvSpPr>
        <p:spPr>
          <a:xfrm>
            <a:off x="2931082" y="3041616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286376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16931610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B83F1-936C-2344-9EE6-ED6928F8F76F}"/>
              </a:ext>
            </a:extLst>
          </p:cNvPr>
          <p:cNvSpPr/>
          <p:nvPr/>
        </p:nvSpPr>
        <p:spPr>
          <a:xfrm>
            <a:off x="5094578" y="4047615"/>
            <a:ext cx="3844591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7E369E-2C84-974C-A51C-F6B72621E943}"/>
              </a:ext>
            </a:extLst>
          </p:cNvPr>
          <p:cNvSpPr/>
          <p:nvPr/>
        </p:nvSpPr>
        <p:spPr>
          <a:xfrm>
            <a:off x="5094578" y="5055727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.</a:t>
            </a:r>
          </a:p>
        </p:txBody>
      </p:sp>
    </p:spTree>
    <p:extLst>
      <p:ext uri="{BB962C8B-B14F-4D97-AF65-F5344CB8AC3E}">
        <p14:creationId xmlns:p14="http://schemas.microsoft.com/office/powerpoint/2010/main" val="13640600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B83F1-936C-2344-9EE6-ED6928F8F76F}"/>
              </a:ext>
            </a:extLst>
          </p:cNvPr>
          <p:cNvSpPr/>
          <p:nvPr/>
        </p:nvSpPr>
        <p:spPr>
          <a:xfrm>
            <a:off x="5094578" y="4047615"/>
            <a:ext cx="3844591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7E369E-2C84-974C-A51C-F6B72621E943}"/>
              </a:ext>
            </a:extLst>
          </p:cNvPr>
          <p:cNvSpPr/>
          <p:nvPr/>
        </p:nvSpPr>
        <p:spPr>
          <a:xfrm>
            <a:off x="5094578" y="5055727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66B353-4738-194F-A351-5476FF17C186}"/>
              </a:ext>
            </a:extLst>
          </p:cNvPr>
          <p:cNvGrpSpPr/>
          <p:nvPr/>
        </p:nvGrpSpPr>
        <p:grpSpPr>
          <a:xfrm>
            <a:off x="4917637" y="5247150"/>
            <a:ext cx="3844591" cy="865851"/>
            <a:chOff x="4917637" y="5247150"/>
            <a:chExt cx="3844591" cy="86585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B74FFD-D898-0E41-9238-E8BCE748164D}"/>
                </a:ext>
              </a:extLst>
            </p:cNvPr>
            <p:cNvSpPr/>
            <p:nvPr/>
          </p:nvSpPr>
          <p:spPr>
            <a:xfrm>
              <a:off x="4917637" y="5247150"/>
              <a:ext cx="3844591" cy="86409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Roboto Mono" pitchFamily="2" charset="0"/>
                  <a:ea typeface="Roboto Mono" pitchFamily="2" charset="0"/>
                </a:rPr>
                <a:t>$ pip install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</a:rPr>
                <a:t>–e 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B0E067-66DA-9240-AC3C-430DB8D1A630}"/>
                </a:ext>
              </a:extLst>
            </p:cNvPr>
            <p:cNvSpPr txBox="1"/>
            <p:nvPr/>
          </p:nvSpPr>
          <p:spPr>
            <a:xfrm>
              <a:off x="6407851" y="5266406"/>
              <a:ext cx="901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editable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334293-0964-034E-8056-9B2CB650D471}"/>
                </a:ext>
              </a:extLst>
            </p:cNvPr>
            <p:cNvSpPr txBox="1"/>
            <p:nvPr/>
          </p:nvSpPr>
          <p:spPr>
            <a:xfrm>
              <a:off x="5773864" y="5774447"/>
              <a:ext cx="21691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good for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4705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Basic III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packages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731C05-F8B9-4541-89CC-A1DA79188716}"/>
              </a:ext>
            </a:extLst>
          </p:cNvPr>
          <p:cNvSpPr/>
          <p:nvPr/>
        </p:nvSpPr>
        <p:spPr>
          <a:xfrm>
            <a:off x="35496" y="1340768"/>
            <a:ext cx="187220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Mono" pitchFamily="2" charset="0"/>
                <a:ea typeface="Roboto Mono" pitchFamily="2" charset="0"/>
              </a:rPr>
              <a:t>my_project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FBEB88-4958-3249-838C-1633BE3D4001}"/>
              </a:ext>
            </a:extLst>
          </p:cNvPr>
          <p:cNvSpPr/>
          <p:nvPr/>
        </p:nvSpPr>
        <p:spPr>
          <a:xfrm>
            <a:off x="1272724" y="1700808"/>
            <a:ext cx="171510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8F064B-AEFF-D34D-A291-F4D6FCF586BF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 rot="16200000" flipH="1">
            <a:off x="1032152" y="1640256"/>
            <a:ext cx="180020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3F8CA7-582A-7F40-8279-4234EA26241C}"/>
              </a:ext>
            </a:extLst>
          </p:cNvPr>
          <p:cNvSpPr/>
          <p:nvPr/>
        </p:nvSpPr>
        <p:spPr>
          <a:xfrm>
            <a:off x="2320112" y="206084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643F975-5629-C04F-AAE0-38BFFBF06087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 rot="16200000" flipH="1">
            <a:off x="2135183" y="2055939"/>
            <a:ext cx="180020" cy="18983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63E8B58-7E4A-7842-9DA1-9D6FC87D260E}"/>
              </a:ext>
            </a:extLst>
          </p:cNvPr>
          <p:cNvSpPr/>
          <p:nvPr/>
        </p:nvSpPr>
        <p:spPr>
          <a:xfrm>
            <a:off x="2346305" y="2460579"/>
            <a:ext cx="28737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first_module.py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B3ACA3-8872-DE49-A0C9-7E25A9D9E447}"/>
              </a:ext>
            </a:extLst>
          </p:cNvPr>
          <p:cNvSpPr/>
          <p:nvPr/>
        </p:nvSpPr>
        <p:spPr>
          <a:xfrm>
            <a:off x="2359405" y="2860310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second_module.py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961E8AD-1A37-A049-91C1-559E670D85FC}"/>
              </a:ext>
            </a:extLst>
          </p:cNvPr>
          <p:cNvCxnSpPr>
            <a:cxnSpLocks/>
            <a:stCxn id="13" idx="2"/>
            <a:endCxn id="27" idx="1"/>
          </p:cNvCxnSpPr>
          <p:nvPr/>
        </p:nvCxnSpPr>
        <p:spPr>
          <a:xfrm rot="16200000" flipH="1">
            <a:off x="1948414" y="2242707"/>
            <a:ext cx="579751" cy="2160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B88ADDD-62C5-074F-9A5B-55942D0DA2F5}"/>
              </a:ext>
            </a:extLst>
          </p:cNvPr>
          <p:cNvCxnSpPr>
            <a:cxnSpLocks/>
            <a:stCxn id="13" idx="2"/>
            <a:endCxn id="28" idx="1"/>
          </p:cNvCxnSpPr>
          <p:nvPr/>
        </p:nvCxnSpPr>
        <p:spPr>
          <a:xfrm rot="16200000" flipH="1">
            <a:off x="1755098" y="2436023"/>
            <a:ext cx="979482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8089-443F-9846-A313-274CD361F660}"/>
              </a:ext>
            </a:extLst>
          </p:cNvPr>
          <p:cNvSpPr/>
          <p:nvPr/>
        </p:nvSpPr>
        <p:spPr>
          <a:xfrm>
            <a:off x="2359405" y="3260041"/>
            <a:ext cx="2860667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my_subpackage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E438AAF-8343-C64C-9803-7781275FA9D2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rot="16200000" flipH="1">
            <a:off x="1555233" y="2635888"/>
            <a:ext cx="1379213" cy="229131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2DED1-0C42-0448-9C26-713E57959E08}"/>
              </a:ext>
            </a:extLst>
          </p:cNvPr>
          <p:cNvSpPr/>
          <p:nvPr/>
        </p:nvSpPr>
        <p:spPr>
          <a:xfrm>
            <a:off x="3131840" y="3802178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init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__.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C9C908E2-0C18-094E-B148-87F78451C44F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2806766" y="3657123"/>
            <a:ext cx="362117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0EEA57B-A5D9-DA46-A498-40FBDC016DEE}"/>
              </a:ext>
            </a:extLst>
          </p:cNvPr>
          <p:cNvSpPr/>
          <p:nvPr/>
        </p:nvSpPr>
        <p:spPr>
          <a:xfrm>
            <a:off x="3131840" y="4191761"/>
            <a:ext cx="289996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1F0C9F-8736-6D4C-9641-4586E668D1DE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2611974" y="3851915"/>
            <a:ext cx="751700" cy="288032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53D0B0-B06E-604C-A134-3E7A485084D5}"/>
              </a:ext>
            </a:extLst>
          </p:cNvPr>
          <p:cNvSpPr/>
          <p:nvPr/>
        </p:nvSpPr>
        <p:spPr>
          <a:xfrm>
            <a:off x="1258888" y="4431856"/>
            <a:ext cx="2737048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latin typeface="Roboto Mono" pitchFamily="2" charset="0"/>
                <a:ea typeface="Roboto Mono" pitchFamily="2" charset="0"/>
                <a:hlinkClick r:id="rId2"/>
              </a:rPr>
              <a:t>setup.py</a:t>
            </a:r>
            <a:endParaRPr lang="en-US" b="1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961E7-B259-904B-9FE4-5B5A64B84FE3}"/>
              </a:ext>
            </a:extLst>
          </p:cNvPr>
          <p:cNvSpPr/>
          <p:nvPr/>
        </p:nvSpPr>
        <p:spPr>
          <a:xfrm>
            <a:off x="1258888" y="4791896"/>
            <a:ext cx="2593032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README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340939-46BF-1A43-B6FE-9BCDB4576EAC}"/>
              </a:ext>
            </a:extLst>
          </p:cNvPr>
          <p:cNvSpPr/>
          <p:nvPr/>
        </p:nvSpPr>
        <p:spPr>
          <a:xfrm>
            <a:off x="1272724" y="5151936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LICENSE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6021BE-2D37-0C41-A497-B78FDD3828FC}"/>
              </a:ext>
            </a:extLst>
          </p:cNvPr>
          <p:cNvSpPr/>
          <p:nvPr/>
        </p:nvSpPr>
        <p:spPr>
          <a:xfrm>
            <a:off x="1258888" y="550460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Roboto Mono" pitchFamily="2" charset="0"/>
                <a:ea typeface="Roboto Mono" pitchFamily="2" charset="0"/>
              </a:rPr>
              <a:t>requirements.txt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DBE3EC-F121-3E41-ABE0-C830E1EFCBBC}"/>
              </a:ext>
            </a:extLst>
          </p:cNvPr>
          <p:cNvSpPr/>
          <p:nvPr/>
        </p:nvSpPr>
        <p:spPr>
          <a:xfrm>
            <a:off x="1258888" y="5877272"/>
            <a:ext cx="2435180" cy="36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gitignore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131A269-D8F4-9944-A3B5-705A3D84F57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-340290" y="3012698"/>
            <a:ext cx="291106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0BB85B7-67EA-A04D-86A7-08A51157EDE7}"/>
              </a:ext>
            </a:extLst>
          </p:cNvPr>
          <p:cNvCxnSpPr>
            <a:cxnSpLocks/>
            <a:stCxn id="12" idx="2"/>
            <a:endCxn id="30" idx="1"/>
          </p:cNvCxnSpPr>
          <p:nvPr/>
        </p:nvCxnSpPr>
        <p:spPr>
          <a:xfrm rot="16200000" flipH="1">
            <a:off x="-520310" y="3192718"/>
            <a:ext cx="3271108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5A85EA1-7835-9A49-BBDF-39A42F85CD97}"/>
              </a:ext>
            </a:extLst>
          </p:cNvPr>
          <p:cNvCxnSpPr>
            <a:cxnSpLocks/>
            <a:stCxn id="12" idx="2"/>
            <a:endCxn id="31" idx="1"/>
          </p:cNvCxnSpPr>
          <p:nvPr/>
        </p:nvCxnSpPr>
        <p:spPr>
          <a:xfrm rot="16200000" flipH="1">
            <a:off x="-693412" y="3365820"/>
            <a:ext cx="3631148" cy="301124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E1A266F-0058-5841-A0FA-EA915A7B5A43}"/>
              </a:ext>
            </a:extLst>
          </p:cNvPr>
          <p:cNvCxnSpPr>
            <a:cxnSpLocks/>
            <a:stCxn id="12" idx="2"/>
            <a:endCxn id="33" idx="1"/>
          </p:cNvCxnSpPr>
          <p:nvPr/>
        </p:nvCxnSpPr>
        <p:spPr>
          <a:xfrm rot="16200000" flipH="1">
            <a:off x="-876663" y="3549071"/>
            <a:ext cx="398381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60F859-59F0-2947-9489-67AE1C8DEA9B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 rot="16200000" flipH="1">
            <a:off x="-1062998" y="3735406"/>
            <a:ext cx="4356484" cy="287288"/>
          </a:xfrm>
          <a:prstGeom prst="bentConnector2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6CF55B9-5618-8847-998B-132EA2E9D2BA}"/>
              </a:ext>
            </a:extLst>
          </p:cNvPr>
          <p:cNvSpPr/>
          <p:nvPr/>
        </p:nvSpPr>
        <p:spPr>
          <a:xfrm>
            <a:off x="5094578" y="1978781"/>
            <a:ext cx="386991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setup.py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2DA5E5-BC61-A34D-A37C-E33B2928911D}"/>
              </a:ext>
            </a:extLst>
          </p:cNvPr>
          <p:cNvSpPr/>
          <p:nvPr/>
        </p:nvSpPr>
        <p:spPr>
          <a:xfrm>
            <a:off x="5094578" y="2986893"/>
            <a:ext cx="3853942" cy="8640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 $ python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setup.py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install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B83F1-936C-2344-9EE6-ED6928F8F76F}"/>
              </a:ext>
            </a:extLst>
          </p:cNvPr>
          <p:cNvSpPr/>
          <p:nvPr/>
        </p:nvSpPr>
        <p:spPr>
          <a:xfrm>
            <a:off x="5094578" y="4047615"/>
            <a:ext cx="3844591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7E369E-2C84-974C-A51C-F6B72621E943}"/>
              </a:ext>
            </a:extLst>
          </p:cNvPr>
          <p:cNvSpPr/>
          <p:nvPr/>
        </p:nvSpPr>
        <p:spPr>
          <a:xfrm>
            <a:off x="5094578" y="5055727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E625EF-F562-2242-8E46-14BAE58F724F}"/>
              </a:ext>
            </a:extLst>
          </p:cNvPr>
          <p:cNvSpPr/>
          <p:nvPr/>
        </p:nvSpPr>
        <p:spPr>
          <a:xfrm>
            <a:off x="4917637" y="5247150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install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–e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3679578-034A-C641-9B98-529CAFD24D02}"/>
              </a:ext>
            </a:extLst>
          </p:cNvPr>
          <p:cNvSpPr/>
          <p:nvPr/>
        </p:nvSpPr>
        <p:spPr>
          <a:xfrm>
            <a:off x="4740696" y="5445224"/>
            <a:ext cx="3844591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$ pip --help</a:t>
            </a:r>
          </a:p>
        </p:txBody>
      </p:sp>
    </p:spTree>
    <p:extLst>
      <p:ext uri="{BB962C8B-B14F-4D97-AF65-F5344CB8AC3E}">
        <p14:creationId xmlns:p14="http://schemas.microsoft.com/office/powerpoint/2010/main" val="12342896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Py2/3 Conversion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8440031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Basics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 3 – </a:t>
            </a:r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Table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of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Contents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C6873-2098-DA40-A1AD-9D455CDBAE6A}"/>
              </a:ext>
            </a:extLst>
          </p:cNvPr>
          <p:cNvSpPr txBox="1"/>
          <p:nvPr/>
        </p:nvSpPr>
        <p:spPr>
          <a:xfrm>
            <a:off x="5640384" y="1499791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__main__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C5DE8-EA5E-6B4A-91D1-F702883C78B9}"/>
              </a:ext>
            </a:extLst>
          </p:cNvPr>
          <p:cNvSpPr txBox="1"/>
          <p:nvPr/>
        </p:nvSpPr>
        <p:spPr>
          <a:xfrm>
            <a:off x="3841284" y="2520480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</a:t>
            </a:r>
            <a:r>
              <a:rPr lang="en-US" sz="4800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init</a:t>
            </a:r>
            <a:r>
              <a:rPr lang="en-US" sz="4800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26352-7F17-6F43-ACCB-37FA3258ABC7}"/>
              </a:ext>
            </a:extLst>
          </p:cNvPr>
          <p:cNvSpPr txBox="1"/>
          <p:nvPr/>
        </p:nvSpPr>
        <p:spPr>
          <a:xfrm>
            <a:off x="4572000" y="4615392"/>
            <a:ext cx="1290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pip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885CF-7C1A-F547-9299-4D41F66DC3F1}"/>
              </a:ext>
            </a:extLst>
          </p:cNvPr>
          <p:cNvSpPr txBox="1"/>
          <p:nvPr/>
        </p:nvSpPr>
        <p:spPr>
          <a:xfrm>
            <a:off x="6228184" y="5363256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endParaRPr lang="en-US" sz="4800" dirty="0"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56B1B-C3E5-E148-BA51-DA337F5E58A5}"/>
              </a:ext>
            </a:extLst>
          </p:cNvPr>
          <p:cNvSpPr txBox="1"/>
          <p:nvPr/>
        </p:nvSpPr>
        <p:spPr>
          <a:xfrm>
            <a:off x="5675147" y="3454046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setup.py</a:t>
            </a:r>
            <a:endParaRPr lang="en-US" sz="480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40000"/>
                  <a:lumOff val="60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2A4711-DA4D-3646-B713-2D47C414FCB5}"/>
              </a:ext>
            </a:extLst>
          </p:cNvPr>
          <p:cNvSpPr/>
          <p:nvPr/>
        </p:nvSpPr>
        <p:spPr>
          <a:xfrm>
            <a:off x="3257048" y="1459759"/>
            <a:ext cx="5617195" cy="493604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tângulo 5"/>
          <p:cNvSpPr>
            <a:spLocks noChangeArrowheads="1"/>
          </p:cNvSpPr>
          <p:nvPr/>
        </p:nvSpPr>
        <p:spPr bwMode="auto">
          <a:xfrm>
            <a:off x="539750" y="1423808"/>
            <a:ext cx="4032250" cy="4225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(Re)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using</a:t>
            </a: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code</a:t>
            </a:r>
            <a:endParaRPr lang="pt-BR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Modules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pt-BR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Packages</a:t>
            </a: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Python2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External packages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Environments</a:t>
            </a:r>
            <a:endParaRPr lang="pt-BR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Conda </a:t>
            </a:r>
            <a:r>
              <a:rPr lang="pt-BR" sz="24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pt-BR" sz="24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Anaconda</a:t>
            </a:r>
          </a:p>
        </p:txBody>
      </p:sp>
    </p:spTree>
    <p:extLst>
      <p:ext uri="{BB962C8B-B14F-4D97-AF65-F5344CB8AC3E}">
        <p14:creationId xmlns:p14="http://schemas.microsoft.com/office/powerpoint/2010/main" val="82702839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Packages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 dirty="0"/>
          </a:p>
        </p:txBody>
      </p:sp>
      <p:sp>
        <p:nvSpPr>
          <p:cNvPr id="45" name="TextShape 1">
            <a:extLst>
              <a:ext uri="{FF2B5EF4-FFF2-40B4-BE49-F238E27FC236}">
                <a16:creationId xmlns:a16="http://schemas.microsoft.com/office/drawing/2014/main" id="{FE0C170D-45F4-9545-A0EF-A617BF4FB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pip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100B6E-E311-1145-B072-2CCBE0C8B313}"/>
              </a:ext>
            </a:extLst>
          </p:cNvPr>
          <p:cNvSpPr/>
          <p:nvPr/>
        </p:nvSpPr>
        <p:spPr>
          <a:xfrm>
            <a:off x="6234373" y="1433648"/>
            <a:ext cx="2642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https://pypi.org/</a:t>
            </a:r>
            <a:endParaRPr lang="en-US" sz="2800" dirty="0"/>
          </a:p>
        </p:txBody>
      </p:sp>
      <p:sp>
        <p:nvSpPr>
          <p:cNvPr id="47" name="TextShape 1">
            <a:extLst>
              <a:ext uri="{FF2B5EF4-FFF2-40B4-BE49-F238E27FC236}">
                <a16:creationId xmlns:a16="http://schemas.microsoft.com/office/drawing/2014/main" id="{7BC9993E-3986-FB45-9609-766EA578A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98" y="1695258"/>
            <a:ext cx="619268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pt-BR" altLang="x-none" sz="2800" dirty="0">
                <a:latin typeface="Calibri" charset="0"/>
                <a:ea typeface="Courier New" charset="0"/>
                <a:cs typeface="Courier New" charset="0"/>
              </a:rPr>
              <a:t>Default </a:t>
            </a:r>
            <a:r>
              <a:rPr lang="pt-BR" altLang="x-none" sz="2800" dirty="0" err="1">
                <a:latin typeface="Calibri" charset="0"/>
                <a:ea typeface="Courier New" charset="0"/>
                <a:cs typeface="Courier New" charset="0"/>
              </a:rPr>
              <a:t>package</a:t>
            </a:r>
            <a:r>
              <a:rPr lang="pt-BR" altLang="x-none" sz="2800" dirty="0">
                <a:latin typeface="Calibri" charset="0"/>
                <a:ea typeface="Courier New" charset="0"/>
                <a:cs typeface="Courier New" charset="0"/>
              </a:rPr>
              <a:t> manager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16562B7-40B7-C143-A9E9-386176B5CCBC}"/>
              </a:ext>
            </a:extLst>
          </p:cNvPr>
          <p:cNvSpPr/>
          <p:nvPr/>
        </p:nvSpPr>
        <p:spPr>
          <a:xfrm>
            <a:off x="285017" y="2151173"/>
            <a:ext cx="4229471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pip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--help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293B2C-B71F-1147-B8DE-2F2C37D29D3A}"/>
              </a:ext>
            </a:extLst>
          </p:cNvPr>
          <p:cNvGrpSpPr/>
          <p:nvPr/>
        </p:nvGrpSpPr>
        <p:grpSpPr>
          <a:xfrm>
            <a:off x="279298" y="2666230"/>
            <a:ext cx="4235191" cy="1002647"/>
            <a:chOff x="347086" y="1280531"/>
            <a:chExt cx="8650066" cy="100264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7C60318-D220-D24C-A41C-25B936FDD43B}"/>
                </a:ext>
              </a:extLst>
            </p:cNvPr>
            <p:cNvSpPr txBox="1"/>
            <p:nvPr/>
          </p:nvSpPr>
          <p:spPr>
            <a:xfrm>
              <a:off x="347086" y="1280531"/>
              <a:ext cx="84733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Search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C6066694-3E43-C047-BF02-08B2738D1C00}"/>
                </a:ext>
              </a:extLst>
            </p:cNvPr>
            <p:cNvSpPr/>
            <p:nvPr/>
          </p:nvSpPr>
          <p:spPr>
            <a:xfrm>
              <a:off x="350168" y="1892414"/>
              <a:ext cx="8646984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pip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search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package_name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5F5609-5FBD-6246-84D1-A77F546556FD}"/>
              </a:ext>
            </a:extLst>
          </p:cNvPr>
          <p:cNvGrpSpPr/>
          <p:nvPr/>
        </p:nvGrpSpPr>
        <p:grpSpPr>
          <a:xfrm>
            <a:off x="280838" y="3794505"/>
            <a:ext cx="4233651" cy="1002647"/>
            <a:chOff x="347085" y="1280531"/>
            <a:chExt cx="4233651" cy="100264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3C4C3B-AA50-AD46-9AC7-1927A0B8A3A1}"/>
                </a:ext>
              </a:extLst>
            </p:cNvPr>
            <p:cNvSpPr txBox="1"/>
            <p:nvPr/>
          </p:nvSpPr>
          <p:spPr>
            <a:xfrm>
              <a:off x="347085" y="1280531"/>
              <a:ext cx="4147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Install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7672CAD7-C008-E441-9861-0AE47EB15A3C}"/>
                </a:ext>
              </a:extLst>
            </p:cNvPr>
            <p:cNvSpPr/>
            <p:nvPr/>
          </p:nvSpPr>
          <p:spPr>
            <a:xfrm>
              <a:off x="350168" y="1892414"/>
              <a:ext cx="4230568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pip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install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scipy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B17D67-18E1-114F-868E-AE5F32AB9C2A}"/>
              </a:ext>
            </a:extLst>
          </p:cNvPr>
          <p:cNvGrpSpPr/>
          <p:nvPr/>
        </p:nvGrpSpPr>
        <p:grpSpPr>
          <a:xfrm>
            <a:off x="4729297" y="3784789"/>
            <a:ext cx="4147146" cy="1002647"/>
            <a:chOff x="347085" y="1280531"/>
            <a:chExt cx="4147146" cy="100264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A7230B-7E07-8545-A9CA-75ED7E7C673A}"/>
                </a:ext>
              </a:extLst>
            </p:cNvPr>
            <p:cNvSpPr txBox="1"/>
            <p:nvPr/>
          </p:nvSpPr>
          <p:spPr>
            <a:xfrm>
              <a:off x="347085" y="1280531"/>
              <a:ext cx="4147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List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E1A8ADF-DD61-DB49-B577-047079E8FD50}"/>
                </a:ext>
              </a:extLst>
            </p:cNvPr>
            <p:cNvSpPr/>
            <p:nvPr/>
          </p:nvSpPr>
          <p:spPr>
            <a:xfrm>
              <a:off x="350168" y="1892414"/>
              <a:ext cx="4144063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pip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7D4223-26DE-BA42-961D-08560D308728}"/>
              </a:ext>
            </a:extLst>
          </p:cNvPr>
          <p:cNvGrpSpPr/>
          <p:nvPr/>
        </p:nvGrpSpPr>
        <p:grpSpPr>
          <a:xfrm>
            <a:off x="4730920" y="4904852"/>
            <a:ext cx="4147145" cy="1002647"/>
            <a:chOff x="347085" y="1280531"/>
            <a:chExt cx="4147145" cy="100264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185D28-AD9F-1647-B954-3784FD402EFF}"/>
                </a:ext>
              </a:extLst>
            </p:cNvPr>
            <p:cNvSpPr txBox="1"/>
            <p:nvPr/>
          </p:nvSpPr>
          <p:spPr>
            <a:xfrm>
              <a:off x="347085" y="1280531"/>
              <a:ext cx="4147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Uninstall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B21FB9-2471-9841-BA3D-6876608CD06E}"/>
                </a:ext>
              </a:extLst>
            </p:cNvPr>
            <p:cNvSpPr/>
            <p:nvPr/>
          </p:nvSpPr>
          <p:spPr>
            <a:xfrm>
              <a:off x="350168" y="1892414"/>
              <a:ext cx="4142439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pip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uninstall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pyfits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BE6C60-1346-0E45-AD80-35419B4E78F8}"/>
              </a:ext>
            </a:extLst>
          </p:cNvPr>
          <p:cNvGrpSpPr/>
          <p:nvPr/>
        </p:nvGrpSpPr>
        <p:grpSpPr>
          <a:xfrm>
            <a:off x="279298" y="4901961"/>
            <a:ext cx="4235191" cy="1002646"/>
            <a:chOff x="347085" y="1280531"/>
            <a:chExt cx="4235191" cy="10026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8E0F239-DCE9-5C42-B5A4-71447B190636}"/>
                </a:ext>
              </a:extLst>
            </p:cNvPr>
            <p:cNvSpPr txBox="1"/>
            <p:nvPr/>
          </p:nvSpPr>
          <p:spPr>
            <a:xfrm>
              <a:off x="347085" y="1280531"/>
              <a:ext cx="4147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Upgrade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2A881E4D-375B-7D4F-AA7B-ACA54BD04415}"/>
                </a:ext>
              </a:extLst>
            </p:cNvPr>
            <p:cNvSpPr/>
            <p:nvPr/>
          </p:nvSpPr>
          <p:spPr>
            <a:xfrm>
              <a:off x="350168" y="1892414"/>
              <a:ext cx="4232108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pip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install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scipy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--upgrade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4994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</p:spTree>
    <p:extLst>
      <p:ext uri="{BB962C8B-B14F-4D97-AF65-F5344CB8AC3E}">
        <p14:creationId xmlns:p14="http://schemas.microsoft.com/office/powerpoint/2010/main" val="42241898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8990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76267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79425A-3886-234A-87A9-24AEAE2F3A6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84068" y="1486952"/>
            <a:ext cx="0" cy="1107568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CB9FFDC-282B-B946-A549-D1CE1E7E325A}"/>
              </a:ext>
            </a:extLst>
          </p:cNvPr>
          <p:cNvSpPr/>
          <p:nvPr/>
        </p:nvSpPr>
        <p:spPr>
          <a:xfrm>
            <a:off x="4968044" y="1131154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788589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23525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349261-2BEC-2544-8919-A5AA4C5774F3}"/>
              </a:ext>
            </a:extLst>
          </p:cNvPr>
          <p:cNvCxnSpPr>
            <a:cxnSpLocks/>
          </p:cNvCxnSpPr>
          <p:nvPr/>
        </p:nvCxnSpPr>
        <p:spPr>
          <a:xfrm>
            <a:off x="4572000" y="5021088"/>
            <a:ext cx="22322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655419-339D-0046-981B-8F82A18E6CA6}"/>
              </a:ext>
            </a:extLst>
          </p:cNvPr>
          <p:cNvCxnSpPr>
            <a:cxnSpLocks/>
          </p:cNvCxnSpPr>
          <p:nvPr/>
        </p:nvCxnSpPr>
        <p:spPr>
          <a:xfrm flipV="1">
            <a:off x="6804248" y="2060848"/>
            <a:ext cx="0" cy="29602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85FB52-548D-054F-8F93-1E5EF8AED0A0}"/>
              </a:ext>
            </a:extLst>
          </p:cNvPr>
          <p:cNvCxnSpPr>
            <a:cxnSpLocks/>
          </p:cNvCxnSpPr>
          <p:nvPr/>
        </p:nvCxnSpPr>
        <p:spPr>
          <a:xfrm flipV="1">
            <a:off x="4572000" y="1988840"/>
            <a:ext cx="0" cy="30322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7757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59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372508"/>
            <a:chOff x="3349815" y="2785781"/>
            <a:chExt cx="2689096" cy="13725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0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67AD5-2643-6548-922B-A6F6C4C10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50" y="3016830"/>
            <a:ext cx="2689096" cy="10801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372508"/>
            <a:chOff x="3349815" y="2785781"/>
            <a:chExt cx="2689096" cy="13725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698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F3F10-CEED-6048-9B6C-F77E412A5BC0}"/>
              </a:ext>
            </a:extLst>
          </p:cNvPr>
          <p:cNvSpPr/>
          <p:nvPr/>
        </p:nvSpPr>
        <p:spPr>
          <a:xfrm>
            <a:off x="6300487" y="2523818"/>
            <a:ext cx="2732023" cy="2675116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9DB47-70F5-FF4B-89A1-4862235641A8}"/>
              </a:ext>
            </a:extLst>
          </p:cNvPr>
          <p:cNvGrpSpPr/>
          <p:nvPr/>
        </p:nvGrpSpPr>
        <p:grpSpPr>
          <a:xfrm>
            <a:off x="6321950" y="3016830"/>
            <a:ext cx="2689096" cy="1689093"/>
            <a:chOff x="6278696" y="3015022"/>
            <a:chExt cx="2689096" cy="1689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67AD5-2643-6548-922B-A6F6C4C1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696" y="3015022"/>
              <a:ext cx="2689096" cy="10801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B0E51-5DAB-FD4C-A039-D88FD24A60B1}"/>
                </a:ext>
              </a:extLst>
            </p:cNvPr>
            <p:cNvSpPr txBox="1"/>
            <p:nvPr/>
          </p:nvSpPr>
          <p:spPr>
            <a:xfrm>
              <a:off x="6378610" y="3780785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 line virtual environment </a:t>
              </a:r>
              <a:r>
                <a:rPr lang="en-US" b="1" dirty="0"/>
                <a:t>and</a:t>
              </a:r>
              <a:r>
                <a:rPr lang="en-US" dirty="0"/>
                <a:t> package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372508"/>
            <a:chOff x="3349815" y="2785781"/>
            <a:chExt cx="2689096" cy="13725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945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3449360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35385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CA4E45-9B4F-C84A-B7EE-DA04505C5061}"/>
              </a:ext>
            </a:extLst>
          </p:cNvPr>
          <p:cNvSpPr/>
          <p:nvPr/>
        </p:nvSpPr>
        <p:spPr>
          <a:xfrm>
            <a:off x="3372435" y="1916832"/>
            <a:ext cx="5651125" cy="3888432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F3F10-CEED-6048-9B6C-F77E412A5BC0}"/>
              </a:ext>
            </a:extLst>
          </p:cNvPr>
          <p:cNvSpPr/>
          <p:nvPr/>
        </p:nvSpPr>
        <p:spPr>
          <a:xfrm>
            <a:off x="6300487" y="2523818"/>
            <a:ext cx="2732023" cy="2675116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9DB47-70F5-FF4B-89A1-4862235641A8}"/>
              </a:ext>
            </a:extLst>
          </p:cNvPr>
          <p:cNvGrpSpPr/>
          <p:nvPr/>
        </p:nvGrpSpPr>
        <p:grpSpPr>
          <a:xfrm>
            <a:off x="6321950" y="3016830"/>
            <a:ext cx="2689096" cy="1689093"/>
            <a:chOff x="6278696" y="3015022"/>
            <a:chExt cx="2689096" cy="1689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67AD5-2643-6548-922B-A6F6C4C1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696" y="3015022"/>
              <a:ext cx="2689096" cy="10801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B0E51-5DAB-FD4C-A039-D88FD24A60B1}"/>
                </a:ext>
              </a:extLst>
            </p:cNvPr>
            <p:cNvSpPr txBox="1"/>
            <p:nvPr/>
          </p:nvSpPr>
          <p:spPr>
            <a:xfrm>
              <a:off x="6378610" y="3780785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 line virtual environment </a:t>
              </a:r>
              <a:r>
                <a:rPr lang="en-US" b="1" dirty="0"/>
                <a:t>and</a:t>
              </a:r>
              <a:r>
                <a:rPr lang="en-US" dirty="0"/>
                <a:t> package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2261718"/>
            <a:chOff x="3349815" y="2785781"/>
            <a:chExt cx="2689096" cy="226171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8E818-477E-6247-A0F4-7D3B55DCF2F3}"/>
                </a:ext>
              </a:extLst>
            </p:cNvPr>
            <p:cNvSpPr txBox="1"/>
            <p:nvPr/>
          </p:nvSpPr>
          <p:spPr>
            <a:xfrm>
              <a:off x="3443092" y="3847170"/>
              <a:ext cx="25025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 </a:t>
              </a:r>
              <a:r>
                <a:rPr lang="en-US" dirty="0" err="1"/>
                <a:t>conda</a:t>
              </a:r>
              <a:endParaRPr lang="en-US" dirty="0"/>
            </a:p>
            <a:p>
              <a:pPr algn="ctr"/>
              <a:r>
                <a:rPr lang="en-US" dirty="0"/>
                <a:t>+ base environment </a:t>
              </a:r>
            </a:p>
            <a:p>
              <a:pPr algn="ctr"/>
              <a:r>
                <a:rPr lang="en-US" dirty="0"/>
                <a:t>+ python</a:t>
              </a:r>
            </a:p>
            <a:p>
              <a:pPr algn="ctr"/>
              <a:r>
                <a:rPr lang="en-US" dirty="0"/>
                <a:t>+ base packages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A3635-ADB5-BE48-9550-7554D75CB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2406185"/>
            <a:ext cx="3001516" cy="15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2124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87B948A-A509-6746-BDC8-4BB44D2B36B8}"/>
              </a:ext>
            </a:extLst>
          </p:cNvPr>
          <p:cNvSpPr/>
          <p:nvPr/>
        </p:nvSpPr>
        <p:spPr>
          <a:xfrm>
            <a:off x="107504" y="1340768"/>
            <a:ext cx="8928992" cy="4968552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CA4E45-9B4F-C84A-B7EE-DA04505C5061}"/>
              </a:ext>
            </a:extLst>
          </p:cNvPr>
          <p:cNvSpPr/>
          <p:nvPr/>
        </p:nvSpPr>
        <p:spPr>
          <a:xfrm>
            <a:off x="3372435" y="1916832"/>
            <a:ext cx="5651125" cy="3888432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FF3F10-CEED-6048-9B6C-F77E412A5BC0}"/>
              </a:ext>
            </a:extLst>
          </p:cNvPr>
          <p:cNvSpPr/>
          <p:nvPr/>
        </p:nvSpPr>
        <p:spPr>
          <a:xfrm>
            <a:off x="6300487" y="2523818"/>
            <a:ext cx="2732023" cy="2675116"/>
          </a:xfrm>
          <a:prstGeom prst="ellipse">
            <a:avLst/>
          </a:prstGeom>
          <a:solidFill>
            <a:schemeClr val="accent3">
              <a:alpha val="1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F9DB47-70F5-FF4B-89A1-4862235641A8}"/>
              </a:ext>
            </a:extLst>
          </p:cNvPr>
          <p:cNvGrpSpPr/>
          <p:nvPr/>
        </p:nvGrpSpPr>
        <p:grpSpPr>
          <a:xfrm>
            <a:off x="6321950" y="3016830"/>
            <a:ext cx="2689096" cy="1689093"/>
            <a:chOff x="6278696" y="3015022"/>
            <a:chExt cx="2689096" cy="16890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67AD5-2643-6548-922B-A6F6C4C1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696" y="3015022"/>
              <a:ext cx="2689096" cy="108012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B0E51-5DAB-FD4C-A039-D88FD24A60B1}"/>
                </a:ext>
              </a:extLst>
            </p:cNvPr>
            <p:cNvSpPr txBox="1"/>
            <p:nvPr/>
          </p:nvSpPr>
          <p:spPr>
            <a:xfrm>
              <a:off x="6378610" y="3780785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 line virtual environment </a:t>
              </a:r>
              <a:r>
                <a:rPr lang="en-US" b="1" dirty="0"/>
                <a:t>and</a:t>
              </a:r>
              <a:r>
                <a:rPr lang="en-US" dirty="0"/>
                <a:t> package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FFD46-61FD-CA4B-AEE7-92AE01D288C3}"/>
              </a:ext>
            </a:extLst>
          </p:cNvPr>
          <p:cNvGrpSpPr/>
          <p:nvPr/>
        </p:nvGrpSpPr>
        <p:grpSpPr>
          <a:xfrm>
            <a:off x="3418519" y="2785781"/>
            <a:ext cx="2689096" cy="1984719"/>
            <a:chOff x="3349815" y="2785781"/>
            <a:chExt cx="2689096" cy="19847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A457E-2F69-0D44-B04B-9A72AC7A4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9815" y="3078169"/>
              <a:ext cx="2689096" cy="10801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29A6D-9AA7-9B4D-AB7A-3E9E0D313C52}"/>
                </a:ext>
              </a:extLst>
            </p:cNvPr>
            <p:cNvSpPr txBox="1"/>
            <p:nvPr/>
          </p:nvSpPr>
          <p:spPr>
            <a:xfrm>
              <a:off x="4169219" y="2785781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8E818-477E-6247-A0F4-7D3B55DCF2F3}"/>
                </a:ext>
              </a:extLst>
            </p:cNvPr>
            <p:cNvSpPr txBox="1"/>
            <p:nvPr/>
          </p:nvSpPr>
          <p:spPr>
            <a:xfrm>
              <a:off x="3443092" y="3847170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 </a:t>
              </a:r>
              <a:r>
                <a:rPr lang="en-US" dirty="0" err="1"/>
                <a:t>conda</a:t>
              </a:r>
              <a:endParaRPr lang="en-US" dirty="0"/>
            </a:p>
            <a:p>
              <a:pPr algn="ctr"/>
              <a:r>
                <a:rPr lang="en-US" dirty="0"/>
                <a:t>+ python</a:t>
              </a:r>
            </a:p>
            <a:p>
              <a:pPr algn="ctr"/>
              <a:r>
                <a:rPr lang="en-US" dirty="0"/>
                <a:t>+ base packages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26DEB9-CB36-534E-9EFB-92D2909FB4BC}"/>
              </a:ext>
            </a:extLst>
          </p:cNvPr>
          <p:cNvGrpSpPr/>
          <p:nvPr/>
        </p:nvGrpSpPr>
        <p:grpSpPr>
          <a:xfrm>
            <a:off x="251520" y="2406185"/>
            <a:ext cx="3001516" cy="2424088"/>
            <a:chOff x="302215" y="2360618"/>
            <a:chExt cx="3001516" cy="24240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DA3635-ADB5-BE48-9550-7554D75C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215" y="2360618"/>
              <a:ext cx="3001516" cy="150075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257EE8-63A5-D844-8159-FF46BE2E35C5}"/>
                </a:ext>
              </a:extLst>
            </p:cNvPr>
            <p:cNvSpPr txBox="1"/>
            <p:nvPr/>
          </p:nvSpPr>
          <p:spPr>
            <a:xfrm>
              <a:off x="551702" y="3861376"/>
              <a:ext cx="25025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 </a:t>
              </a:r>
              <a:r>
                <a:rPr lang="en-US" dirty="0" err="1"/>
                <a:t>miniconda</a:t>
              </a:r>
              <a:endParaRPr lang="en-US" dirty="0"/>
            </a:p>
            <a:p>
              <a:pPr algn="ctr"/>
              <a:r>
                <a:rPr lang="en-US" dirty="0"/>
                <a:t>+ more than 100 packages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46007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349261-2BEC-2544-8919-A5AA4C5774F3}"/>
              </a:ext>
            </a:extLst>
          </p:cNvPr>
          <p:cNvCxnSpPr>
            <a:cxnSpLocks/>
          </p:cNvCxnSpPr>
          <p:nvPr/>
        </p:nvCxnSpPr>
        <p:spPr>
          <a:xfrm>
            <a:off x="6876827" y="5021088"/>
            <a:ext cx="22322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655419-339D-0046-981B-8F82A18E6CA6}"/>
              </a:ext>
            </a:extLst>
          </p:cNvPr>
          <p:cNvCxnSpPr>
            <a:cxnSpLocks/>
          </p:cNvCxnSpPr>
          <p:nvPr/>
        </p:nvCxnSpPr>
        <p:spPr>
          <a:xfrm flipV="1">
            <a:off x="9036496" y="2036403"/>
            <a:ext cx="0" cy="29602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85FB52-548D-054F-8F93-1E5EF8AED0A0}"/>
              </a:ext>
            </a:extLst>
          </p:cNvPr>
          <p:cNvCxnSpPr>
            <a:cxnSpLocks/>
          </p:cNvCxnSpPr>
          <p:nvPr/>
        </p:nvCxnSpPr>
        <p:spPr>
          <a:xfrm flipV="1">
            <a:off x="6848589" y="1988840"/>
            <a:ext cx="0" cy="30322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81D7AD-A6B1-9343-9E34-F0F9E487515D}"/>
              </a:ext>
            </a:extLst>
          </p:cNvPr>
          <p:cNvSpPr/>
          <p:nvPr/>
        </p:nvSpPr>
        <p:spPr>
          <a:xfrm>
            <a:off x="6946848" y="3411279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51BCE-E800-1545-BA7C-BAB85F4243E4}"/>
              </a:ext>
            </a:extLst>
          </p:cNvPr>
          <p:cNvSpPr/>
          <p:nvPr/>
        </p:nvSpPr>
        <p:spPr>
          <a:xfrm>
            <a:off x="6946848" y="2598440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anaconda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4DE04E-3176-8245-AFC9-19CC80C719E7}"/>
              </a:ext>
            </a:extLst>
          </p:cNvPr>
          <p:cNvGrpSpPr/>
          <p:nvPr/>
        </p:nvGrpSpPr>
        <p:grpSpPr>
          <a:xfrm>
            <a:off x="7208275" y="1130054"/>
            <a:ext cx="432048" cy="1463366"/>
            <a:chOff x="4968044" y="1131154"/>
            <a:chExt cx="432048" cy="1463366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0124C35-D00D-5746-9637-226EDFEF31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AFD12C5-6110-6E49-88EF-2366D780C86C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3224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9D99-1E8E-D948-AB97-9A45C482ED5E}"/>
              </a:ext>
            </a:extLst>
          </p:cNvPr>
          <p:cNvSpPr/>
          <p:nvPr/>
        </p:nvSpPr>
        <p:spPr>
          <a:xfrm>
            <a:off x="251520" y="5178896"/>
            <a:ext cx="1989584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33EBC9-129E-5841-B704-93969C1AC7E3}"/>
              </a:ext>
            </a:extLst>
          </p:cNvPr>
          <p:cNvSpPr/>
          <p:nvPr/>
        </p:nvSpPr>
        <p:spPr>
          <a:xfrm>
            <a:off x="2483768" y="5175448"/>
            <a:ext cx="6454081" cy="6983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usr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/bin/python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F4AAF-58B4-694E-B3AE-E5B380933AF6}"/>
              </a:ext>
            </a:extLst>
          </p:cNvPr>
          <p:cNvSpPr/>
          <p:nvPr/>
        </p:nvSpPr>
        <p:spPr>
          <a:xfrm>
            <a:off x="251520" y="1988840"/>
            <a:ext cx="1989584" cy="2952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56A815-2907-8B42-9EA2-B4D66025D345}"/>
              </a:ext>
            </a:extLst>
          </p:cNvPr>
          <p:cNvSpPr/>
          <p:nvPr/>
        </p:nvSpPr>
        <p:spPr>
          <a:xfrm>
            <a:off x="6948264" y="4232448"/>
            <a:ext cx="1989585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0643E-347E-D341-B20B-CC9D220D54FA}"/>
              </a:ext>
            </a:extLst>
          </p:cNvPr>
          <p:cNvCxnSpPr>
            <a:cxnSpLocks/>
          </p:cNvCxnSpPr>
          <p:nvPr/>
        </p:nvCxnSpPr>
        <p:spPr>
          <a:xfrm>
            <a:off x="3495358" y="1412776"/>
            <a:ext cx="0" cy="3690664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4010CBF-D2FD-2A47-8A03-4808AF40AC0B}"/>
              </a:ext>
            </a:extLst>
          </p:cNvPr>
          <p:cNvSpPr/>
          <p:nvPr/>
        </p:nvSpPr>
        <p:spPr>
          <a:xfrm>
            <a:off x="4716016" y="4235896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9555A4-FD3F-9241-B172-3BB2E9169EA8}"/>
              </a:ext>
            </a:extLst>
          </p:cNvPr>
          <p:cNvSpPr/>
          <p:nvPr/>
        </p:nvSpPr>
        <p:spPr>
          <a:xfrm>
            <a:off x="3275856" y="1125538"/>
            <a:ext cx="432048" cy="432048"/>
          </a:xfrm>
          <a:prstGeom prst="ellips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D77EDA-9F93-8C43-845E-B3C6657BE367}"/>
              </a:ext>
            </a:extLst>
          </p:cNvPr>
          <p:cNvSpPr/>
          <p:nvPr/>
        </p:nvSpPr>
        <p:spPr>
          <a:xfrm>
            <a:off x="2483768" y="4239344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user_1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20E3-2ED6-DE4A-B84D-903940D9CC30}"/>
              </a:ext>
            </a:extLst>
          </p:cNvPr>
          <p:cNvSpPr/>
          <p:nvPr/>
        </p:nvSpPr>
        <p:spPr>
          <a:xfrm>
            <a:off x="4716016" y="3415208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014D0-DE9C-B144-ABD5-923875266BC4}"/>
              </a:ext>
            </a:extLst>
          </p:cNvPr>
          <p:cNvSpPr/>
          <p:nvPr/>
        </p:nvSpPr>
        <p:spPr>
          <a:xfrm>
            <a:off x="471601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py36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CBB5FE-EAB0-6844-A851-2BFCCB1A3FCC}"/>
              </a:ext>
            </a:extLst>
          </p:cNvPr>
          <p:cNvGrpSpPr/>
          <p:nvPr/>
        </p:nvGrpSpPr>
        <p:grpSpPr>
          <a:xfrm>
            <a:off x="4968044" y="1131154"/>
            <a:ext cx="432048" cy="1463366"/>
            <a:chOff x="4968044" y="1131154"/>
            <a:chExt cx="432048" cy="146336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79425A-3886-234A-87A9-24AEAE2F3A6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CB9FFDC-282B-B946-A549-D1CE1E7E325A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20A0F-DF0A-AB4F-AF2F-AF440F04E18E}"/>
              </a:ext>
            </a:extLst>
          </p:cNvPr>
          <p:cNvSpPr/>
          <p:nvPr/>
        </p:nvSpPr>
        <p:spPr>
          <a:xfrm>
            <a:off x="5769496" y="2594520"/>
            <a:ext cx="93610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1513F7-D19F-674A-B963-6BECA4D44DE7}"/>
              </a:ext>
            </a:extLst>
          </p:cNvPr>
          <p:cNvGrpSpPr/>
          <p:nvPr/>
        </p:nvGrpSpPr>
        <p:grpSpPr>
          <a:xfrm>
            <a:off x="6021524" y="1125538"/>
            <a:ext cx="432048" cy="1468982"/>
            <a:chOff x="6012160" y="1125538"/>
            <a:chExt cx="432048" cy="146898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A111F17-8593-634E-B41C-1E3A16C6C419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228184" y="1481336"/>
              <a:ext cx="0" cy="1113184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8972B9-DDBE-7D40-9802-D28264D99725}"/>
                </a:ext>
              </a:extLst>
            </p:cNvPr>
            <p:cNvSpPr/>
            <p:nvPr/>
          </p:nvSpPr>
          <p:spPr>
            <a:xfrm>
              <a:off x="6012160" y="1125538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349261-2BEC-2544-8919-A5AA4C5774F3}"/>
              </a:ext>
            </a:extLst>
          </p:cNvPr>
          <p:cNvCxnSpPr>
            <a:cxnSpLocks/>
          </p:cNvCxnSpPr>
          <p:nvPr/>
        </p:nvCxnSpPr>
        <p:spPr>
          <a:xfrm>
            <a:off x="6876827" y="5021088"/>
            <a:ext cx="22322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655419-339D-0046-981B-8F82A18E6CA6}"/>
              </a:ext>
            </a:extLst>
          </p:cNvPr>
          <p:cNvCxnSpPr>
            <a:cxnSpLocks/>
          </p:cNvCxnSpPr>
          <p:nvPr/>
        </p:nvCxnSpPr>
        <p:spPr>
          <a:xfrm flipV="1">
            <a:off x="9036496" y="2036403"/>
            <a:ext cx="0" cy="296024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85FB52-548D-054F-8F93-1E5EF8AED0A0}"/>
              </a:ext>
            </a:extLst>
          </p:cNvPr>
          <p:cNvCxnSpPr>
            <a:cxnSpLocks/>
          </p:cNvCxnSpPr>
          <p:nvPr/>
        </p:nvCxnSpPr>
        <p:spPr>
          <a:xfrm flipV="1">
            <a:off x="6848589" y="1988840"/>
            <a:ext cx="0" cy="30322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81D7AD-A6B1-9343-9E34-F0F9E487515D}"/>
              </a:ext>
            </a:extLst>
          </p:cNvPr>
          <p:cNvSpPr/>
          <p:nvPr/>
        </p:nvSpPr>
        <p:spPr>
          <a:xfrm>
            <a:off x="6946848" y="3411279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venv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851BCE-E800-1545-BA7C-BAB85F4243E4}"/>
              </a:ext>
            </a:extLst>
          </p:cNvPr>
          <p:cNvSpPr/>
          <p:nvPr/>
        </p:nvSpPr>
        <p:spPr>
          <a:xfrm>
            <a:off x="6946848" y="2598440"/>
            <a:ext cx="1989584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anaconda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F259AB-6020-4A43-AD55-4DE2AD49EEE7}"/>
              </a:ext>
            </a:extLst>
          </p:cNvPr>
          <p:cNvSpPr/>
          <p:nvPr/>
        </p:nvSpPr>
        <p:spPr>
          <a:xfrm>
            <a:off x="7941640" y="2062665"/>
            <a:ext cx="974790" cy="407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py27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5851E4-2194-7543-8DEF-ABAE4D10082D}"/>
              </a:ext>
            </a:extLst>
          </p:cNvPr>
          <p:cNvGrpSpPr/>
          <p:nvPr/>
        </p:nvGrpSpPr>
        <p:grpSpPr>
          <a:xfrm>
            <a:off x="7208275" y="1130054"/>
            <a:ext cx="432048" cy="1463366"/>
            <a:chOff x="4968044" y="1131154"/>
            <a:chExt cx="432048" cy="1463366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82BBF1-E44E-8543-8459-1B82DC09FE4E}"/>
                </a:ext>
              </a:extLst>
            </p:cNvPr>
            <p:cNvCxnSpPr>
              <a:cxnSpLocks/>
            </p:cNvCxnSpPr>
            <p:nvPr/>
          </p:nvCxnSpPr>
          <p:spPr>
            <a:xfrm>
              <a:off x="5184068" y="1486952"/>
              <a:ext cx="0" cy="110756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9BCA25-F383-BC4D-819C-6E4EB907B3B0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71CBF0-D07D-024D-A0B4-C2E9D154C174}"/>
              </a:ext>
            </a:extLst>
          </p:cNvPr>
          <p:cNvGrpSpPr/>
          <p:nvPr/>
        </p:nvGrpSpPr>
        <p:grpSpPr>
          <a:xfrm>
            <a:off x="8213011" y="1125538"/>
            <a:ext cx="432048" cy="937127"/>
            <a:chOff x="4968044" y="1131154"/>
            <a:chExt cx="432048" cy="93712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9FF211F-8A53-954A-863F-5BFB4412842F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5184068" y="1486952"/>
              <a:ext cx="0" cy="58132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CF6BD5F-B549-F74B-A311-8EBD1FAFE88D}"/>
                </a:ext>
              </a:extLst>
            </p:cNvPr>
            <p:cNvSpPr/>
            <p:nvPr/>
          </p:nvSpPr>
          <p:spPr>
            <a:xfrm>
              <a:off x="4968044" y="1131154"/>
              <a:ext cx="432048" cy="432048"/>
            </a:xfrm>
            <a:prstGeom prst="ellips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7670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1EECA-ECF9-A041-9B2D-704B32D81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50" r="3538"/>
          <a:stretch/>
        </p:blipFill>
        <p:spPr>
          <a:xfrm>
            <a:off x="251520" y="1484498"/>
            <a:ext cx="8568952" cy="46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076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78EE1D-10F3-3F46-A43B-D249591E290F}"/>
              </a:ext>
            </a:extLst>
          </p:cNvPr>
          <p:cNvGrpSpPr/>
          <p:nvPr/>
        </p:nvGrpSpPr>
        <p:grpSpPr>
          <a:xfrm>
            <a:off x="2514783" y="1593567"/>
            <a:ext cx="3988592" cy="2104405"/>
            <a:chOff x="2508753" y="1362322"/>
            <a:chExt cx="3988592" cy="21044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8759D8-950E-F641-97BC-B4BDC87F780F}"/>
                </a:ext>
              </a:extLst>
            </p:cNvPr>
            <p:cNvSpPr txBox="1"/>
            <p:nvPr/>
          </p:nvSpPr>
          <p:spPr>
            <a:xfrm>
              <a:off x="2508753" y="2881952"/>
              <a:ext cx="3988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2"/>
                </a:rPr>
                <a:t>Download and Install</a:t>
              </a:r>
              <a:endParaRPr lang="en-US" sz="32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3A3BB4-002F-414F-AC69-26991666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306" y="1362322"/>
              <a:ext cx="3001516" cy="15007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0C0489-ADAB-1C4B-BB11-69D489C419B4}"/>
              </a:ext>
            </a:extLst>
          </p:cNvPr>
          <p:cNvGrpSpPr/>
          <p:nvPr/>
        </p:nvGrpSpPr>
        <p:grpSpPr>
          <a:xfrm>
            <a:off x="2508753" y="4209606"/>
            <a:ext cx="3988592" cy="1718306"/>
            <a:chOff x="2521212" y="3882679"/>
            <a:chExt cx="3988592" cy="17183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15899B-455A-6242-A045-AED04A3CE760}"/>
                </a:ext>
              </a:extLst>
            </p:cNvPr>
            <p:cNvSpPr txBox="1"/>
            <p:nvPr/>
          </p:nvSpPr>
          <p:spPr>
            <a:xfrm>
              <a:off x="2521212" y="5016210"/>
              <a:ext cx="3988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4"/>
                </a:rPr>
                <a:t>Download and Install</a:t>
              </a:r>
              <a:endParaRPr lang="en-US" sz="32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8BFD6B-C6EF-074E-95E6-7ED58F958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6831" y="4175067"/>
              <a:ext cx="2689096" cy="108012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9DDA08-85AC-474B-9796-5B70B359829A}"/>
                </a:ext>
              </a:extLst>
            </p:cNvPr>
            <p:cNvSpPr txBox="1"/>
            <p:nvPr/>
          </p:nvSpPr>
          <p:spPr>
            <a:xfrm>
              <a:off x="3986235" y="3882679"/>
              <a:ext cx="10502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" pitchFamily="2" charset="0"/>
                </a:rPr>
                <a:t>MINI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0674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46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5715478" cy="68383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which python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usr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/bin/python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7BE7E1-3831-884F-A8F3-35E8969E3B9A}"/>
              </a:ext>
            </a:extLst>
          </p:cNvPr>
          <p:cNvSpPr/>
          <p:nvPr/>
        </p:nvSpPr>
        <p:spPr>
          <a:xfrm>
            <a:off x="350168" y="3668675"/>
            <a:ext cx="5715478" cy="68383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which python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/Users/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bquint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miniconda3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/bin/python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C7C7C4-C07D-3944-9C17-F05025A23218}"/>
              </a:ext>
            </a:extLst>
          </p:cNvPr>
          <p:cNvSpPr/>
          <p:nvPr/>
        </p:nvSpPr>
        <p:spPr>
          <a:xfrm>
            <a:off x="382694" y="5260404"/>
            <a:ext cx="5682952" cy="68383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which python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/Users/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bquint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anaconda3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onaco" pitchFamily="2" charset="77"/>
              </a:rPr>
              <a:t>/bin/python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660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check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</a:rPr>
              <a:t>which</a:t>
            </a:r>
            <a:r>
              <a:rPr lang="en-US" sz="2800" dirty="0"/>
              <a:t> Python we are using.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2A06B-58D7-0E47-A217-67C9FD9D51A2}"/>
              </a:ext>
            </a:extLst>
          </p:cNvPr>
          <p:cNvSpPr txBox="1"/>
          <p:nvPr/>
        </p:nvSpPr>
        <p:spPr>
          <a:xfrm>
            <a:off x="6065646" y="2145080"/>
            <a:ext cx="138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161C25-AD27-5F47-8835-27F978D8E1F6}"/>
              </a:ext>
            </a:extLst>
          </p:cNvPr>
          <p:cNvSpPr txBox="1"/>
          <p:nvPr/>
        </p:nvSpPr>
        <p:spPr>
          <a:xfrm>
            <a:off x="6092163" y="3742590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Miniconda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5A3AE-7DD8-FC4E-84EE-1921B6CC4366}"/>
              </a:ext>
            </a:extLst>
          </p:cNvPr>
          <p:cNvSpPr txBox="1"/>
          <p:nvPr/>
        </p:nvSpPr>
        <p:spPr>
          <a:xfrm>
            <a:off x="6113002" y="5340101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Anaconda</a:t>
            </a:r>
          </a:p>
        </p:txBody>
      </p:sp>
    </p:spTree>
    <p:extLst>
      <p:ext uri="{BB962C8B-B14F-4D97-AF65-F5344CB8AC3E}">
        <p14:creationId xmlns:p14="http://schemas.microsoft.com/office/powerpoint/2010/main" val="12027612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47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</p:spTree>
    <p:extLst>
      <p:ext uri="{BB962C8B-B14F-4D97-AF65-F5344CB8AC3E}">
        <p14:creationId xmlns:p14="http://schemas.microsoft.com/office/powerpoint/2010/main" val="403223343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48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6DAAD-8823-C342-A56B-1EB64EAB41DB}"/>
              </a:ext>
            </a:extLst>
          </p:cNvPr>
          <p:cNvSpPr txBox="1"/>
          <p:nvPr/>
        </p:nvSpPr>
        <p:spPr>
          <a:xfrm>
            <a:off x="488509" y="3861048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D325C-2438-4F4F-B696-6F8C63E5E27D}"/>
              </a:ext>
            </a:extLst>
          </p:cNvPr>
          <p:cNvSpPr txBox="1"/>
          <p:nvPr/>
        </p:nvSpPr>
        <p:spPr>
          <a:xfrm>
            <a:off x="1248532" y="4417282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B8A1F-BC2B-E648-8BF8-1C5439AC3848}"/>
              </a:ext>
            </a:extLst>
          </p:cNvPr>
          <p:cNvSpPr txBox="1"/>
          <p:nvPr/>
        </p:nvSpPr>
        <p:spPr>
          <a:xfrm>
            <a:off x="2008555" y="3842879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622FF-5EC9-3A4A-B717-BBD0F45EFC16}"/>
              </a:ext>
            </a:extLst>
          </p:cNvPr>
          <p:cNvSpPr txBox="1"/>
          <p:nvPr/>
        </p:nvSpPr>
        <p:spPr>
          <a:xfrm>
            <a:off x="3475623" y="440331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remove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8D8C7-8221-B545-8A44-9F0F47D096D2}"/>
              </a:ext>
            </a:extLst>
          </p:cNvPr>
          <p:cNvSpPr txBox="1"/>
          <p:nvPr/>
        </p:nvSpPr>
        <p:spPr>
          <a:xfrm>
            <a:off x="5233535" y="3908944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activate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FFC7D-B1B2-034C-8036-550A69821BA9}"/>
              </a:ext>
            </a:extLst>
          </p:cNvPr>
          <p:cNvSpPr txBox="1"/>
          <p:nvPr/>
        </p:nvSpPr>
        <p:spPr>
          <a:xfrm>
            <a:off x="6055293" y="4507379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deactivate</a:t>
            </a:r>
          </a:p>
        </p:txBody>
      </p:sp>
    </p:spTree>
    <p:extLst>
      <p:ext uri="{BB962C8B-B14F-4D97-AF65-F5344CB8AC3E}">
        <p14:creationId xmlns:p14="http://schemas.microsoft.com/office/powerpoint/2010/main" val="94397337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49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156305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6DAAD-8823-C342-A56B-1EB64EAB41DB}"/>
              </a:ext>
            </a:extLst>
          </p:cNvPr>
          <p:cNvSpPr txBox="1"/>
          <p:nvPr/>
        </p:nvSpPr>
        <p:spPr>
          <a:xfrm>
            <a:off x="488509" y="3861048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info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2D325C-2438-4F4F-B696-6F8C63E5E27D}"/>
              </a:ext>
            </a:extLst>
          </p:cNvPr>
          <p:cNvSpPr txBox="1"/>
          <p:nvPr/>
        </p:nvSpPr>
        <p:spPr>
          <a:xfrm>
            <a:off x="1248532" y="4417282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B8A1F-BC2B-E648-8BF8-1C5439AC3848}"/>
              </a:ext>
            </a:extLst>
          </p:cNvPr>
          <p:cNvSpPr txBox="1"/>
          <p:nvPr/>
        </p:nvSpPr>
        <p:spPr>
          <a:xfrm>
            <a:off x="2008555" y="3842879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create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E622FF-5EC9-3A4A-B717-BBD0F45EFC16}"/>
              </a:ext>
            </a:extLst>
          </p:cNvPr>
          <p:cNvSpPr txBox="1"/>
          <p:nvPr/>
        </p:nvSpPr>
        <p:spPr>
          <a:xfrm>
            <a:off x="3475623" y="4403312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remove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F8D8C7-8221-B545-8A44-9F0F47D096D2}"/>
              </a:ext>
            </a:extLst>
          </p:cNvPr>
          <p:cNvSpPr txBox="1"/>
          <p:nvPr/>
        </p:nvSpPr>
        <p:spPr>
          <a:xfrm>
            <a:off x="5233535" y="3908944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activate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FFC7D-B1B2-034C-8036-550A69821BA9}"/>
              </a:ext>
            </a:extLst>
          </p:cNvPr>
          <p:cNvSpPr txBox="1"/>
          <p:nvPr/>
        </p:nvSpPr>
        <p:spPr>
          <a:xfrm>
            <a:off x="6055293" y="4507379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Mono" pitchFamily="2" charset="0"/>
                <a:ea typeface="Roboto Mono" pitchFamily="2" charset="0"/>
              </a:rPr>
              <a:t>deactivate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163CAE-4AB8-8C41-8253-9E9AC4841F13}"/>
              </a:ext>
            </a:extLst>
          </p:cNvPr>
          <p:cNvSpPr/>
          <p:nvPr/>
        </p:nvSpPr>
        <p:spPr>
          <a:xfrm>
            <a:off x="382694" y="5407580"/>
            <a:ext cx="847030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create --help</a:t>
            </a:r>
          </a:p>
        </p:txBody>
      </p:sp>
    </p:spTree>
    <p:extLst>
      <p:ext uri="{BB962C8B-B14F-4D97-AF65-F5344CB8AC3E}">
        <p14:creationId xmlns:p14="http://schemas.microsoft.com/office/powerpoint/2010/main" val="12485056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3449360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9AC1BA-DA10-C040-BBD8-6FB1A85D20C7}"/>
              </a:ext>
            </a:extLst>
          </p:cNvPr>
          <p:cNvSpPr/>
          <p:nvPr/>
        </p:nvSpPr>
        <p:spPr>
          <a:xfrm>
            <a:off x="3995936" y="4155369"/>
            <a:ext cx="4986566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5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5212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50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725027" y="897849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Packages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75305A-912E-5A45-BDE3-EDA7E1B194A3}"/>
              </a:ext>
            </a:extLst>
          </p:cNvPr>
          <p:cNvGrpSpPr/>
          <p:nvPr/>
        </p:nvGrpSpPr>
        <p:grpSpPr>
          <a:xfrm>
            <a:off x="415528" y="1346233"/>
            <a:ext cx="8473386" cy="1002647"/>
            <a:chOff x="347086" y="1280531"/>
            <a:chExt cx="8473386" cy="10026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3D3817-3E5B-3645-BC36-9AC229370680}"/>
                </a:ext>
              </a:extLst>
            </p:cNvPr>
            <p:cNvSpPr txBox="1"/>
            <p:nvPr/>
          </p:nvSpPr>
          <p:spPr>
            <a:xfrm>
              <a:off x="347086" y="1280531"/>
              <a:ext cx="1324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Search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80ADBAF-E49F-984D-8B3A-E082FB213C76}"/>
                </a:ext>
              </a:extLst>
            </p:cNvPr>
            <p:cNvSpPr/>
            <p:nvPr/>
          </p:nvSpPr>
          <p:spPr>
            <a:xfrm>
              <a:off x="350168" y="1892414"/>
              <a:ext cx="8470304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search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&lt;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package_name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&gt;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2E2E99-1A98-7A49-BD93-1376494514A1}"/>
              </a:ext>
            </a:extLst>
          </p:cNvPr>
          <p:cNvGrpSpPr/>
          <p:nvPr/>
        </p:nvGrpSpPr>
        <p:grpSpPr>
          <a:xfrm>
            <a:off x="412446" y="2394561"/>
            <a:ext cx="8473386" cy="1466487"/>
            <a:chOff x="344004" y="2362680"/>
            <a:chExt cx="8473386" cy="146648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897D2F-AB4D-3242-A041-F842505A9A5B}"/>
                </a:ext>
              </a:extLst>
            </p:cNvPr>
            <p:cNvSpPr txBox="1"/>
            <p:nvPr/>
          </p:nvSpPr>
          <p:spPr>
            <a:xfrm>
              <a:off x="344004" y="2362680"/>
              <a:ext cx="11240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Install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E40FF23-D4C8-744A-8454-37420B538B29}"/>
                </a:ext>
              </a:extLst>
            </p:cNvPr>
            <p:cNvSpPr/>
            <p:nvPr/>
          </p:nvSpPr>
          <p:spPr>
            <a:xfrm>
              <a:off x="347086" y="2974563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install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--channel </a:t>
              </a:r>
              <a:r>
                <a:rPr lang="en-US" dirty="0" err="1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astroconda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sextractor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A2DEAD9-7E0C-EE4E-88DF-9EE785DEBD0F}"/>
                </a:ext>
              </a:extLst>
            </p:cNvPr>
            <p:cNvSpPr/>
            <p:nvPr/>
          </p:nvSpPr>
          <p:spPr>
            <a:xfrm>
              <a:off x="347086" y="3438404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install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ds9=7.5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CC6D75-4015-2C40-ADD5-D635CE074C8C}"/>
              </a:ext>
            </a:extLst>
          </p:cNvPr>
          <p:cNvGrpSpPr/>
          <p:nvPr/>
        </p:nvGrpSpPr>
        <p:grpSpPr>
          <a:xfrm>
            <a:off x="382230" y="3861048"/>
            <a:ext cx="8510250" cy="1447002"/>
            <a:chOff x="344004" y="3434466"/>
            <a:chExt cx="8480010" cy="14470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D55885-AFDE-9A45-8BFA-2A3DF98ABC0B}"/>
                </a:ext>
              </a:extLst>
            </p:cNvPr>
            <p:cNvSpPr txBox="1"/>
            <p:nvPr/>
          </p:nvSpPr>
          <p:spPr>
            <a:xfrm>
              <a:off x="344004" y="3434466"/>
              <a:ext cx="7441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List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E22F055-BE7D-1449-831C-285571A1A536}"/>
                </a:ext>
              </a:extLst>
            </p:cNvPr>
            <p:cNvSpPr/>
            <p:nvPr/>
          </p:nvSpPr>
          <p:spPr>
            <a:xfrm>
              <a:off x="347086" y="4046349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B1932E3-BA41-1346-80A4-CE1409C29D6B}"/>
                </a:ext>
              </a:extLst>
            </p:cNvPr>
            <p:cNvSpPr/>
            <p:nvPr/>
          </p:nvSpPr>
          <p:spPr>
            <a:xfrm>
              <a:off x="353709" y="4490705"/>
              <a:ext cx="8470305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 --explicit &gt;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list_of_packages.txt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61A00-1BBE-A74C-A343-259965322053}"/>
              </a:ext>
            </a:extLst>
          </p:cNvPr>
          <p:cNvGrpSpPr/>
          <p:nvPr/>
        </p:nvGrpSpPr>
        <p:grpSpPr>
          <a:xfrm>
            <a:off x="412446" y="5362167"/>
            <a:ext cx="8480034" cy="1019161"/>
            <a:chOff x="539552" y="5371172"/>
            <a:chExt cx="8480034" cy="101916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1C3F206-C282-4C4D-AA1D-C49AEDD7A5B4}"/>
                </a:ext>
              </a:extLst>
            </p:cNvPr>
            <p:cNvGrpSpPr/>
            <p:nvPr/>
          </p:nvGrpSpPr>
          <p:grpSpPr>
            <a:xfrm>
              <a:off x="539552" y="5371172"/>
              <a:ext cx="4036957" cy="1002646"/>
              <a:chOff x="344004" y="3434466"/>
              <a:chExt cx="8473386" cy="1002646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412B1A-1D84-E549-A7CD-EA87662B6DD9}"/>
                  </a:ext>
                </a:extLst>
              </p:cNvPr>
              <p:cNvSpPr txBox="1"/>
              <p:nvPr/>
            </p:nvSpPr>
            <p:spPr>
              <a:xfrm>
                <a:off x="344004" y="3434466"/>
                <a:ext cx="15247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Remove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80D3F32-CB2D-8241-8129-25641B6FDDD4}"/>
                  </a:ext>
                </a:extLst>
              </p:cNvPr>
              <p:cNvSpPr/>
              <p:nvPr/>
            </p:nvSpPr>
            <p:spPr>
              <a:xfrm>
                <a:off x="347086" y="4046349"/>
                <a:ext cx="8470304" cy="390763"/>
              </a:xfrm>
              <a:prstGeom prst="roundRect">
                <a:avLst>
                  <a:gd name="adj" fmla="val 10903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outerShdw blurRad="1524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en-US" dirty="0"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$ </a:t>
                </a:r>
                <a:r>
                  <a:rPr lang="en-US" dirty="0" err="1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conda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remove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seaborn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CAD1FC-CA21-F042-9745-F24FEBDD288D}"/>
                </a:ext>
              </a:extLst>
            </p:cNvPr>
            <p:cNvGrpSpPr/>
            <p:nvPr/>
          </p:nvGrpSpPr>
          <p:grpSpPr>
            <a:xfrm>
              <a:off x="4973451" y="5391127"/>
              <a:ext cx="4046135" cy="999206"/>
              <a:chOff x="474192" y="3446911"/>
              <a:chExt cx="4046135" cy="999206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01C05B-F10B-4C4D-BA87-4372C91C4359}"/>
                  </a:ext>
                </a:extLst>
              </p:cNvPr>
              <p:cNvSpPr txBox="1"/>
              <p:nvPr/>
            </p:nvSpPr>
            <p:spPr>
              <a:xfrm>
                <a:off x="474192" y="3446911"/>
                <a:ext cx="13452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Update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15FA393-67A2-9442-853D-022F32FA77BB}"/>
                  </a:ext>
                </a:extLst>
              </p:cNvPr>
              <p:cNvSpPr/>
              <p:nvPr/>
            </p:nvSpPr>
            <p:spPr>
              <a:xfrm>
                <a:off x="474192" y="4055354"/>
                <a:ext cx="4046135" cy="390763"/>
              </a:xfrm>
              <a:prstGeom prst="roundRect">
                <a:avLst>
                  <a:gd name="adj" fmla="val 10903"/>
                </a:avLst>
              </a:prstGeom>
              <a:solidFill>
                <a:schemeClr val="tx1">
                  <a:alpha val="80000"/>
                </a:schemeClr>
              </a:solidFill>
              <a:ln>
                <a:noFill/>
              </a:ln>
              <a:effectLst>
                <a:outerShdw blurRad="1524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r>
                  <a:rPr lang="en-US" dirty="0"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$ </a:t>
                </a:r>
                <a:r>
                  <a:rPr lang="en-US" dirty="0" err="1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conda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update </a:t>
                </a:r>
                <a:r>
                  <a:rPr lang="en-US" dirty="0" err="1">
                    <a:solidFill>
                      <a:schemeClr val="bg1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numpy</a:t>
                </a:r>
                <a:r>
                  <a:rPr lang="en-US" dirty="0">
                    <a:solidFill>
                      <a:srgbClr val="FFFF00"/>
                    </a:solidFill>
                    <a:latin typeface="Roboto Mono" pitchFamily="2" charset="0"/>
                    <a:ea typeface="Roboto Mono" pitchFamily="2" charset="0"/>
                    <a:cs typeface="Consolas" panose="020B0609020204030204" pitchFamily="49" charset="0"/>
                  </a:rPr>
                  <a:t>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30637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D7AE8FB-5606-5F43-80FA-09DB42B72E72}"/>
              </a:ext>
            </a:extLst>
          </p:cNvPr>
          <p:cNvSpPr/>
          <p:nvPr/>
        </p:nvSpPr>
        <p:spPr>
          <a:xfrm>
            <a:off x="4572000" y="3506034"/>
            <a:ext cx="4365198" cy="1507141"/>
          </a:xfrm>
          <a:prstGeom prst="roundRect">
            <a:avLst>
              <a:gd name="adj" fmla="val 8356"/>
            </a:avLst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51</a:t>
            </a:fld>
            <a:endParaRPr lang="pt-BR" altLang="x-non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A1FBDB-B859-2B40-9D0D-AF16B3B516C0}"/>
              </a:ext>
            </a:extLst>
          </p:cNvPr>
          <p:cNvGrpSpPr/>
          <p:nvPr/>
        </p:nvGrpSpPr>
        <p:grpSpPr>
          <a:xfrm>
            <a:off x="347086" y="3284984"/>
            <a:ext cx="8338409" cy="1567310"/>
            <a:chOff x="347086" y="2438171"/>
            <a:chExt cx="8338409" cy="156731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CEE57AA-01FE-ED41-927F-8C8D6FFC7303}"/>
                </a:ext>
              </a:extLst>
            </p:cNvPr>
            <p:cNvSpPr/>
            <p:nvPr/>
          </p:nvSpPr>
          <p:spPr>
            <a:xfrm>
              <a:off x="494184" y="3068960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C0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source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activate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endParaRPr lang="en-US" dirty="0">
                <a:solidFill>
                  <a:schemeClr val="bg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319372C-9997-B349-8737-DB4B7B7104AD}"/>
                </a:ext>
              </a:extLst>
            </p:cNvPr>
            <p:cNvSpPr/>
            <p:nvPr/>
          </p:nvSpPr>
          <p:spPr>
            <a:xfrm>
              <a:off x="494184" y="3614717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>
                  <a:solidFill>
                    <a:srgbClr val="FFC0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source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deactivate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61A7A3D-17A5-E843-93B5-3B92A2FCBC49}"/>
                </a:ext>
              </a:extLst>
            </p:cNvPr>
            <p:cNvSpPr/>
            <p:nvPr/>
          </p:nvSpPr>
          <p:spPr>
            <a:xfrm>
              <a:off x="4823703" y="3071008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activate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8EFB753-F6E1-E24E-9592-71D59EBA2A73}"/>
                </a:ext>
              </a:extLst>
            </p:cNvPr>
            <p:cNvSpPr/>
            <p:nvPr/>
          </p:nvSpPr>
          <p:spPr>
            <a:xfrm>
              <a:off x="4823703" y="3614717"/>
              <a:ext cx="3861792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deactivate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47F1D3-7E4E-134C-A862-8B60F8FD477F}"/>
                </a:ext>
              </a:extLst>
            </p:cNvPr>
            <p:cNvSpPr txBox="1"/>
            <p:nvPr/>
          </p:nvSpPr>
          <p:spPr>
            <a:xfrm>
              <a:off x="347086" y="2438171"/>
              <a:ext cx="21627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(De)Activate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EAD451-90CF-4045-AE11-09FBA517C428}"/>
                </a:ext>
              </a:extLst>
            </p:cNvPr>
            <p:cNvSpPr txBox="1"/>
            <p:nvPr/>
          </p:nvSpPr>
          <p:spPr>
            <a:xfrm>
              <a:off x="4675820" y="2659222"/>
              <a:ext cx="1736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</a:rPr>
                <a:t>Conda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 &gt;= 4.6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DF673C-C369-2643-A9AE-F97A5FC3BD51}"/>
              </a:ext>
            </a:extLst>
          </p:cNvPr>
          <p:cNvGrpSpPr/>
          <p:nvPr/>
        </p:nvGrpSpPr>
        <p:grpSpPr>
          <a:xfrm>
            <a:off x="350168" y="5257815"/>
            <a:ext cx="3285728" cy="938212"/>
            <a:chOff x="350168" y="5257815"/>
            <a:chExt cx="3285728" cy="9382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E159CA-D943-6349-8CEA-EB095CD9274D}"/>
                </a:ext>
              </a:extLst>
            </p:cNvPr>
            <p:cNvSpPr txBox="1"/>
            <p:nvPr/>
          </p:nvSpPr>
          <p:spPr>
            <a:xfrm>
              <a:off x="366073" y="5257815"/>
              <a:ext cx="2803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List </a:t>
              </a:r>
              <a:r>
                <a:rPr lang="en-US" sz="2800" dirty="0" err="1"/>
                <a:t>enviroments</a:t>
              </a:r>
              <a:endParaRPr lang="en-US" sz="28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B7D46C6-9564-9A49-BDD1-A13EB00AE30F}"/>
                </a:ext>
              </a:extLst>
            </p:cNvPr>
            <p:cNvSpPr/>
            <p:nvPr/>
          </p:nvSpPr>
          <p:spPr>
            <a:xfrm>
              <a:off x="350168" y="5805264"/>
              <a:ext cx="3285728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info --</a:t>
              </a:r>
              <a:r>
                <a:rPr lang="en-US" dirty="0" err="1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envs</a:t>
              </a:r>
              <a:endPara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97B681-04D7-7F48-86A3-FFA3BD9C9E4D}"/>
              </a:ext>
            </a:extLst>
          </p:cNvPr>
          <p:cNvGrpSpPr/>
          <p:nvPr/>
        </p:nvGrpSpPr>
        <p:grpSpPr>
          <a:xfrm>
            <a:off x="3995936" y="5229200"/>
            <a:ext cx="4807650" cy="963651"/>
            <a:chOff x="5303632" y="5262952"/>
            <a:chExt cx="8083625" cy="9636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4F9204-676C-5041-823B-2A9D2E6217F4}"/>
                </a:ext>
              </a:extLst>
            </p:cNvPr>
            <p:cNvSpPr txBox="1"/>
            <p:nvPr/>
          </p:nvSpPr>
          <p:spPr>
            <a:xfrm>
              <a:off x="5303633" y="5262952"/>
              <a:ext cx="35111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Remove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39FBD1-78D4-6743-9322-12FF99FCAC1E}"/>
                </a:ext>
              </a:extLst>
            </p:cNvPr>
            <p:cNvSpPr/>
            <p:nvPr/>
          </p:nvSpPr>
          <p:spPr>
            <a:xfrm>
              <a:off x="5303632" y="5835840"/>
              <a:ext cx="8083625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remove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--name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--all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6687BE-A6C1-434B-8E6F-5FC896B49FA5}"/>
              </a:ext>
            </a:extLst>
          </p:cNvPr>
          <p:cNvGrpSpPr/>
          <p:nvPr/>
        </p:nvGrpSpPr>
        <p:grpSpPr>
          <a:xfrm>
            <a:off x="347086" y="1556792"/>
            <a:ext cx="8473386" cy="1468629"/>
            <a:chOff x="347086" y="1280531"/>
            <a:chExt cx="8473386" cy="14686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1F11B7-252A-0B48-9B92-28365249215A}"/>
                </a:ext>
              </a:extLst>
            </p:cNvPr>
            <p:cNvSpPr txBox="1"/>
            <p:nvPr/>
          </p:nvSpPr>
          <p:spPr>
            <a:xfrm>
              <a:off x="347086" y="1280531"/>
              <a:ext cx="12650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Create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5B71A2A-E96D-CC44-8A75-BE2D379E2F58}"/>
                </a:ext>
              </a:extLst>
            </p:cNvPr>
            <p:cNvSpPr/>
            <p:nvPr/>
          </p:nvSpPr>
          <p:spPr>
            <a:xfrm>
              <a:off x="350168" y="1892414"/>
              <a:ext cx="8470304" cy="390764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create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--name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--python=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3.6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pkg1 pkg2 pkg3 ...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2868F40-543B-3C4D-BAB4-971CFA3ECCCF}"/>
                </a:ext>
              </a:extLst>
            </p:cNvPr>
            <p:cNvSpPr/>
            <p:nvPr/>
          </p:nvSpPr>
          <p:spPr>
            <a:xfrm>
              <a:off x="350168" y="2358397"/>
              <a:ext cx="8470304" cy="390763"/>
            </a:xfrm>
            <a:prstGeom prst="roundRect">
              <a:avLst>
                <a:gd name="adj" fmla="val 10903"/>
              </a:avLst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outerShdw blurRad="1524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/>
            <a:p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$ </a:t>
              </a:r>
              <a:r>
                <a:rPr lang="en-US" dirty="0" err="1">
                  <a:solidFill>
                    <a:srgbClr val="FFFF00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conda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create </a:t>
              </a:r>
              <a:r>
                <a:rPr lang="en-US" dirty="0">
                  <a:solidFill>
                    <a:schemeClr val="bg1"/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-n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myenv</a:t>
              </a:r>
              <a:r>
                <a:rPr lang="en-US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 --file </a:t>
              </a:r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list_of_packages.txt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84666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52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env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</p:spTree>
    <p:extLst>
      <p:ext uri="{BB962C8B-B14F-4D97-AF65-F5344CB8AC3E}">
        <p14:creationId xmlns:p14="http://schemas.microsoft.com/office/powerpoint/2010/main" val="4520601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53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rgbClr val="FFC000"/>
                </a:solidFill>
                <a:latin typeface="Monaco" pitchFamily="2" charset="77"/>
              </a:rPr>
              <a:t>env</a:t>
            </a:r>
            <a:endParaRPr lang="en-US" dirty="0">
              <a:solidFill>
                <a:srgbClr val="FFC000"/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B9C2C-26D5-8C4E-BB88-015206D7C8D7}"/>
              </a:ext>
            </a:extLst>
          </p:cNvPr>
          <p:cNvCxnSpPr>
            <a:cxnSpLocks/>
          </p:cNvCxnSpPr>
          <p:nvPr/>
        </p:nvCxnSpPr>
        <p:spPr>
          <a:xfrm>
            <a:off x="179512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55065-DC4A-184C-8973-7279EFFC1014}"/>
              </a:ext>
            </a:extLst>
          </p:cNvPr>
          <p:cNvCxnSpPr>
            <a:cxnSpLocks/>
          </p:cNvCxnSpPr>
          <p:nvPr/>
        </p:nvCxnSpPr>
        <p:spPr>
          <a:xfrm flipH="1">
            <a:off x="1331640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8077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54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rgbClr val="FFC000"/>
                </a:solidFill>
                <a:latin typeface="Monaco" pitchFamily="2" charset="77"/>
              </a:rPr>
              <a:t>env</a:t>
            </a:r>
            <a:endParaRPr lang="en-US" dirty="0">
              <a:solidFill>
                <a:srgbClr val="FFC000"/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B9C2C-26D5-8C4E-BB88-015206D7C8D7}"/>
              </a:ext>
            </a:extLst>
          </p:cNvPr>
          <p:cNvCxnSpPr>
            <a:cxnSpLocks/>
          </p:cNvCxnSpPr>
          <p:nvPr/>
        </p:nvCxnSpPr>
        <p:spPr>
          <a:xfrm>
            <a:off x="179512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55065-DC4A-184C-8973-7279EFFC1014}"/>
              </a:ext>
            </a:extLst>
          </p:cNvPr>
          <p:cNvCxnSpPr>
            <a:cxnSpLocks/>
          </p:cNvCxnSpPr>
          <p:nvPr/>
        </p:nvCxnSpPr>
        <p:spPr>
          <a:xfrm flipH="1">
            <a:off x="1331640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CE7FD0-BD1A-9A48-B2A3-C2739763A2AE}"/>
              </a:ext>
            </a:extLst>
          </p:cNvPr>
          <p:cNvSpPr/>
          <p:nvPr/>
        </p:nvSpPr>
        <p:spPr>
          <a:xfrm>
            <a:off x="350168" y="4447689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E518A3-32FF-464E-B525-160611F374B7}"/>
              </a:ext>
            </a:extLst>
          </p:cNvPr>
          <p:cNvSpPr/>
          <p:nvPr/>
        </p:nvSpPr>
        <p:spPr>
          <a:xfrm>
            <a:off x="350168" y="5388667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CEE9B8-63F4-3241-8A5E-4B520081F0DD}"/>
              </a:ext>
            </a:extLst>
          </p:cNvPr>
          <p:cNvSpPr/>
          <p:nvPr/>
        </p:nvSpPr>
        <p:spPr>
          <a:xfrm>
            <a:off x="1799692" y="4804206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50E407-B75F-CC4E-ACBB-8A0F83F14E41}"/>
              </a:ext>
            </a:extLst>
          </p:cNvPr>
          <p:cNvSpPr/>
          <p:nvPr/>
        </p:nvSpPr>
        <p:spPr>
          <a:xfrm>
            <a:off x="4630828" y="5388667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00CA8-FA98-5D4F-B06D-BC2B7A45091D}"/>
              </a:ext>
            </a:extLst>
          </p:cNvPr>
          <p:cNvSpPr/>
          <p:nvPr/>
        </p:nvSpPr>
        <p:spPr>
          <a:xfrm>
            <a:off x="4630828" y="4470181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--all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69D8ED-69F2-DA41-B790-8215661DA1C6}"/>
              </a:ext>
            </a:extLst>
          </p:cNvPr>
          <p:cNvSpPr/>
          <p:nvPr/>
        </p:nvSpPr>
        <p:spPr>
          <a:xfrm>
            <a:off x="6283263" y="4817927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56906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55</a:t>
            </a:fld>
            <a:endParaRPr lang="pt-BR" altLang="x-non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EE57AA-01FE-ED41-927F-8C8D6FFC7303}"/>
              </a:ext>
            </a:extLst>
          </p:cNvPr>
          <p:cNvSpPr/>
          <p:nvPr/>
        </p:nvSpPr>
        <p:spPr>
          <a:xfrm>
            <a:off x="350168" y="2076947"/>
            <a:ext cx="8470304" cy="2149197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help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usage: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[-h] [-V] command 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...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conda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onaco" pitchFamily="2" charset="77"/>
              </a:rPr>
              <a:t> commands available from other packages: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  </a:t>
            </a:r>
            <a:r>
              <a:rPr lang="en-US" dirty="0" err="1">
                <a:solidFill>
                  <a:srgbClr val="FFC000"/>
                </a:solidFill>
                <a:latin typeface="Monaco" pitchFamily="2" charset="77"/>
              </a:rPr>
              <a:t>env</a:t>
            </a:r>
            <a:endParaRPr lang="en-US" dirty="0">
              <a:solidFill>
                <a:srgbClr val="FFC000"/>
              </a:solidFill>
              <a:latin typeface="Monaco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F11B7-252A-0B48-9B92-28365249215A}"/>
              </a:ext>
            </a:extLst>
          </p:cNvPr>
          <p:cNvSpPr txBox="1"/>
          <p:nvPr/>
        </p:nvSpPr>
        <p:spPr>
          <a:xfrm>
            <a:off x="350168" y="1504504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HELP!!!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B9C2C-26D5-8C4E-BB88-015206D7C8D7}"/>
              </a:ext>
            </a:extLst>
          </p:cNvPr>
          <p:cNvCxnSpPr>
            <a:cxnSpLocks/>
          </p:cNvCxnSpPr>
          <p:nvPr/>
        </p:nvCxnSpPr>
        <p:spPr>
          <a:xfrm>
            <a:off x="179512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55065-DC4A-184C-8973-7279EFFC1014}"/>
              </a:ext>
            </a:extLst>
          </p:cNvPr>
          <p:cNvCxnSpPr>
            <a:cxnSpLocks/>
          </p:cNvCxnSpPr>
          <p:nvPr/>
        </p:nvCxnSpPr>
        <p:spPr>
          <a:xfrm flipH="1">
            <a:off x="1331640" y="4005064"/>
            <a:ext cx="504056" cy="0"/>
          </a:xfrm>
          <a:prstGeom prst="straightConnector1">
            <a:avLst/>
          </a:prstGeom>
          <a:ln w="889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9CE7FD0-BD1A-9A48-B2A3-C2739763A2AE}"/>
              </a:ext>
            </a:extLst>
          </p:cNvPr>
          <p:cNvSpPr/>
          <p:nvPr/>
        </p:nvSpPr>
        <p:spPr>
          <a:xfrm>
            <a:off x="350168" y="4447689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E518A3-32FF-464E-B525-160611F374B7}"/>
              </a:ext>
            </a:extLst>
          </p:cNvPr>
          <p:cNvSpPr/>
          <p:nvPr/>
        </p:nvSpPr>
        <p:spPr>
          <a:xfrm>
            <a:off x="350168" y="5388667"/>
            <a:ext cx="3789784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list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CEE9B8-63F4-3241-8A5E-4B520081F0DD}"/>
              </a:ext>
            </a:extLst>
          </p:cNvPr>
          <p:cNvSpPr/>
          <p:nvPr/>
        </p:nvSpPr>
        <p:spPr>
          <a:xfrm>
            <a:off x="1799692" y="4804206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50E407-B75F-CC4E-ACBB-8A0F83F14E41}"/>
              </a:ext>
            </a:extLst>
          </p:cNvPr>
          <p:cNvSpPr/>
          <p:nvPr/>
        </p:nvSpPr>
        <p:spPr>
          <a:xfrm>
            <a:off x="4630828" y="5388667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Roboto Mono" pitchFamily="2" charset="0"/>
                <a:ea typeface="Roboto Mono" pitchFamily="2" charset="0"/>
              </a:rPr>
              <a:t>env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5000CA8-FA98-5D4F-B06D-BC2B7A45091D}"/>
              </a:ext>
            </a:extLst>
          </p:cNvPr>
          <p:cNvSpPr/>
          <p:nvPr/>
        </p:nvSpPr>
        <p:spPr>
          <a:xfrm>
            <a:off x="4630828" y="4470181"/>
            <a:ext cx="4195607" cy="390763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en-US" dirty="0" err="1">
                <a:solidFill>
                  <a:srgbClr val="FFFF00"/>
                </a:solidFill>
                <a:latin typeface="Roboto Mono" pitchFamily="2" charset="0"/>
                <a:ea typeface="Roboto Mono" pitchFamily="2" charset="0"/>
              </a:rPr>
              <a:t>conda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remove -n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myenv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--all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69D8ED-69F2-DA41-B790-8215661DA1C6}"/>
              </a:ext>
            </a:extLst>
          </p:cNvPr>
          <p:cNvSpPr/>
          <p:nvPr/>
        </p:nvSpPr>
        <p:spPr>
          <a:xfrm>
            <a:off x="6283263" y="4817927"/>
            <a:ext cx="890735" cy="618708"/>
          </a:xfrm>
          <a:prstGeom prst="roundRect">
            <a:avLst>
              <a:gd name="adj" fmla="val 10903"/>
            </a:avLst>
          </a:prstGeom>
          <a:noFill/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!=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EEDB74-089D-3745-9033-61671BC1E75D}"/>
              </a:ext>
            </a:extLst>
          </p:cNvPr>
          <p:cNvSpPr/>
          <p:nvPr/>
        </p:nvSpPr>
        <p:spPr>
          <a:xfrm>
            <a:off x="434955" y="5819466"/>
            <a:ext cx="84703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conda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vs </a:t>
            </a:r>
            <a:r>
              <a:rPr lang="en-US" sz="2800" dirty="0" err="1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conda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</a:t>
            </a:r>
            <a:r>
              <a:rPr lang="en-US" sz="2800" dirty="0" err="1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env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has too much confusion</a:t>
            </a:r>
            <a:r>
              <a:rPr lang="en-US" sz="2800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dirty="0">
                <a:solidFill>
                  <a:srgbClr val="A3AA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#5253</a:t>
            </a:r>
            <a:endParaRPr lang="en-US" sz="2800" dirty="0">
              <a:solidFill>
                <a:srgbClr val="2429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dirty="0">
                <a:solidFill>
                  <a:srgbClr val="586069"/>
                </a:solidFill>
                <a:latin typeface="-apple-system"/>
              </a:rPr>
            </a:br>
            <a:endParaRPr lang="en-US" b="0" i="0" dirty="0">
              <a:solidFill>
                <a:srgbClr val="58606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0066910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56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FEEEB-C167-714B-A275-73399260D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" y="1215331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9351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57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FEEEB-C167-714B-A275-73399260D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" y="1215331"/>
            <a:ext cx="9144000" cy="5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264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60" y="404813"/>
            <a:ext cx="7427912" cy="720725"/>
          </a:xfrm>
        </p:spPr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and Anaconda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58</a:t>
            </a:fld>
            <a:endParaRPr lang="pt-BR" altLang="x-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5CCF5-69C8-5E4D-B37E-2B1C075EA415}"/>
              </a:ext>
            </a:extLst>
          </p:cNvPr>
          <p:cNvSpPr txBox="1"/>
          <p:nvPr/>
        </p:nvSpPr>
        <p:spPr>
          <a:xfrm>
            <a:off x="6444208" y="8808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Manage Environments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2C110F-1929-CD4D-BFCA-E70D77724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7" y="1042920"/>
            <a:ext cx="8697031" cy="625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3686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6CB42B-900D-8C4B-A7B4-697B2B337758}"/>
              </a:ext>
            </a:extLst>
          </p:cNvPr>
          <p:cNvSpPr/>
          <p:nvPr/>
        </p:nvSpPr>
        <p:spPr>
          <a:xfrm>
            <a:off x="338462" y="1353542"/>
            <a:ext cx="8410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The Exercise 3 holds (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foooooooooooo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). It includes: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C6ABF-E8CA-B848-8352-1BCC57D61D1F}"/>
              </a:ext>
            </a:extLst>
          </p:cNvPr>
          <p:cNvSpPr/>
          <p:nvPr/>
        </p:nvSpPr>
        <p:spPr>
          <a:xfrm>
            <a:off x="0" y="1772816"/>
            <a:ext cx="9144000" cy="1389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 packages and environments</a:t>
            </a:r>
          </a:p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Project reorganization</a:t>
            </a:r>
          </a:p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Project installation</a:t>
            </a:r>
          </a:p>
          <a:p>
            <a:pPr marL="711200" indent="-3492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Testing on Python 2 and Python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F01F8-69FB-594C-A62A-398F8621FC31}"/>
              </a:ext>
            </a:extLst>
          </p:cNvPr>
          <p:cNvSpPr txBox="1"/>
          <p:nvPr/>
        </p:nvSpPr>
        <p:spPr>
          <a:xfrm>
            <a:off x="339268" y="3717032"/>
            <a:ext cx="8336632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Do something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2E3648-EDC4-974B-9EE8-F2D4853C8C5F}"/>
              </a:ext>
            </a:extLst>
          </p:cNvPr>
          <p:cNvSpPr/>
          <p:nvPr/>
        </p:nvSpPr>
        <p:spPr>
          <a:xfrm>
            <a:off x="350168" y="3167234"/>
            <a:ext cx="8336632" cy="525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Exercise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972868-473E-084C-981F-953D4157A2AB}"/>
              </a:ext>
            </a:extLst>
          </p:cNvPr>
          <p:cNvCxnSpPr>
            <a:cxnSpLocks/>
          </p:cNvCxnSpPr>
          <p:nvPr/>
        </p:nvCxnSpPr>
        <p:spPr>
          <a:xfrm>
            <a:off x="338462" y="3717032"/>
            <a:ext cx="84820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008715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567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65542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061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script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411009-7777-2941-9089-D24F54F7C456}"/>
              </a:ext>
            </a:extLst>
          </p:cNvPr>
          <p:cNvSpPr/>
          <p:nvPr/>
        </p:nvSpPr>
        <p:spPr>
          <a:xfrm>
            <a:off x="449530" y="1412776"/>
            <a:ext cx="8336632" cy="4008715"/>
          </a:xfrm>
          <a:prstGeom prst="roundRect">
            <a:avLst>
              <a:gd name="adj" fmla="val 264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#!/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usr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/bin/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env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python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""" This module, called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my_module.py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, contains a function that simulates a six side dice roll """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import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random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def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():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_min = 1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_max = 6</a:t>
            </a:r>
          </a:p>
          <a:p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result = 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random.randint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(_min, _max)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   return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 result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print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'The dice gave me {}'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.format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roll_dice</a:t>
            </a:r>
            <a:r>
              <a:rPr lang="en-US" dirty="0">
                <a:solidFill>
                  <a:srgbClr val="00B0F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()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charset="0"/>
              </a:rPr>
              <a:t>)</a:t>
            </a:r>
          </a:p>
          <a:p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Consolas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EF1CF8-03BC-2C49-84D3-DD46A95C6535}"/>
              </a:ext>
            </a:extLst>
          </p:cNvPr>
          <p:cNvSpPr/>
          <p:nvPr/>
        </p:nvSpPr>
        <p:spPr>
          <a:xfrm>
            <a:off x="3977922" y="4525203"/>
            <a:ext cx="4986566" cy="1856125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dice gave me 6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my_module.roll_dice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736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Special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Variables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4D1C68-A8D6-E94E-8065-F4BB153972D7}"/>
              </a:ext>
            </a:extLst>
          </p:cNvPr>
          <p:cNvGrpSpPr/>
          <p:nvPr/>
        </p:nvGrpSpPr>
        <p:grpSpPr>
          <a:xfrm>
            <a:off x="920099" y="3666377"/>
            <a:ext cx="7778827" cy="1077218"/>
            <a:chOff x="920099" y="3385823"/>
            <a:chExt cx="7778827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CB656-9697-B042-8805-7DF8FA64D411}"/>
                </a:ext>
              </a:extLst>
            </p:cNvPr>
            <p:cNvSpPr txBox="1"/>
            <p:nvPr/>
          </p:nvSpPr>
          <p:spPr>
            <a:xfrm>
              <a:off x="920099" y="363204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__name__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4BC445-9EAD-8540-B2CB-C7CC33EC832F}"/>
                </a:ext>
              </a:extLst>
            </p:cNvPr>
            <p:cNvSpPr txBox="1"/>
            <p:nvPr/>
          </p:nvSpPr>
          <p:spPr>
            <a:xfrm>
              <a:off x="3120391" y="3385823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Stores the name of the scope being run.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5B29A0-9B73-A049-906E-A0F1AF287341}"/>
              </a:ext>
            </a:extLst>
          </p:cNvPr>
          <p:cNvGrpSpPr/>
          <p:nvPr/>
        </p:nvGrpSpPr>
        <p:grpSpPr>
          <a:xfrm>
            <a:off x="920099" y="5088086"/>
            <a:ext cx="7766701" cy="1077218"/>
            <a:chOff x="920099" y="4607580"/>
            <a:chExt cx="7766701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800C4A-093B-5646-A6BE-665362407D44}"/>
                </a:ext>
              </a:extLst>
            </p:cNvPr>
            <p:cNvSpPr txBox="1"/>
            <p:nvPr/>
          </p:nvSpPr>
          <p:spPr>
            <a:xfrm>
              <a:off x="920099" y="477119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__main__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99F82-2CEB-A345-BA31-E78176050917}"/>
                </a:ext>
              </a:extLst>
            </p:cNvPr>
            <p:cNvSpPr txBox="1"/>
            <p:nvPr/>
          </p:nvSpPr>
          <p:spPr>
            <a:xfrm>
              <a:off x="3108265" y="4607580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Name of the top level scope in 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03BB-7D35-2349-8283-38022CDB2614}"/>
              </a:ext>
            </a:extLst>
          </p:cNvPr>
          <p:cNvGrpSpPr/>
          <p:nvPr/>
        </p:nvGrpSpPr>
        <p:grpSpPr>
          <a:xfrm>
            <a:off x="179512" y="2244669"/>
            <a:ext cx="9219275" cy="1077218"/>
            <a:chOff x="179512" y="2244669"/>
            <a:chExt cx="9219275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79D57-CB25-ED40-B089-25F90FBC2F64}"/>
                </a:ext>
              </a:extLst>
            </p:cNvPr>
            <p:cNvSpPr txBox="1"/>
            <p:nvPr/>
          </p:nvSpPr>
          <p:spPr>
            <a:xfrm>
              <a:off x="179512" y="2492896"/>
              <a:ext cx="3640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  <a:r>
                <a:rPr lang="en-US" sz="3200" dirty="0" err="1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myvariable</a:t>
              </a:r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8BBBA7-18C2-7F41-BEC3-65B7C672DE89}"/>
                </a:ext>
              </a:extLst>
            </p:cNvPr>
            <p:cNvSpPr txBox="1"/>
            <p:nvPr/>
          </p:nvSpPr>
          <p:spPr>
            <a:xfrm>
              <a:off x="3820252" y="2244669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Special variables start and end with double underscore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688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A683-DC93-E94B-B9D4-521C2979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(Re)using code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6F12A-5CBB-2345-B1F4-772EFF9B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16/04/2019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F4C42-A246-F940-A97A-A0F8A401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Basic III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2E8E-750A-F045-BF4F-D5869BE6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 dirty="0"/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17F20300-D462-184E-9D7F-BD3D04D1B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592607"/>
            <a:ext cx="4238625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Special</a:t>
            </a:r>
            <a:r>
              <a:rPr lang="pt-BR" altLang="x-none" sz="5400" dirty="0">
                <a:latin typeface="Calibri" charset="0"/>
                <a:ea typeface="Courier New" charset="0"/>
                <a:cs typeface="Courier New" charset="0"/>
              </a:rPr>
              <a:t> </a:t>
            </a:r>
            <a:r>
              <a:rPr lang="pt-BR" altLang="x-none" sz="5400" dirty="0" err="1">
                <a:latin typeface="Calibri" charset="0"/>
                <a:ea typeface="Courier New" charset="0"/>
                <a:cs typeface="Courier New" charset="0"/>
              </a:rPr>
              <a:t>Variables</a:t>
            </a:r>
            <a:endParaRPr lang="pt-BR" altLang="x-none" sz="5400" dirty="0">
              <a:latin typeface="Calibri" charset="0"/>
              <a:ea typeface="Courier New" charset="0"/>
              <a:cs typeface="Courier New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4D1C68-A8D6-E94E-8065-F4BB153972D7}"/>
              </a:ext>
            </a:extLst>
          </p:cNvPr>
          <p:cNvGrpSpPr/>
          <p:nvPr/>
        </p:nvGrpSpPr>
        <p:grpSpPr>
          <a:xfrm>
            <a:off x="920099" y="3666377"/>
            <a:ext cx="7778827" cy="1077218"/>
            <a:chOff x="920099" y="3385823"/>
            <a:chExt cx="7778827" cy="10772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FCB656-9697-B042-8805-7DF8FA64D411}"/>
                </a:ext>
              </a:extLst>
            </p:cNvPr>
            <p:cNvSpPr txBox="1"/>
            <p:nvPr/>
          </p:nvSpPr>
          <p:spPr>
            <a:xfrm>
              <a:off x="920099" y="363204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__name__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4BC445-9EAD-8540-B2CB-C7CC33EC832F}"/>
                </a:ext>
              </a:extLst>
            </p:cNvPr>
            <p:cNvSpPr txBox="1"/>
            <p:nvPr/>
          </p:nvSpPr>
          <p:spPr>
            <a:xfrm>
              <a:off x="3120391" y="3385823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Stores the name of the scope being run.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5B29A0-9B73-A049-906E-A0F1AF287341}"/>
              </a:ext>
            </a:extLst>
          </p:cNvPr>
          <p:cNvGrpSpPr/>
          <p:nvPr/>
        </p:nvGrpSpPr>
        <p:grpSpPr>
          <a:xfrm>
            <a:off x="920099" y="5088086"/>
            <a:ext cx="7766701" cy="1077218"/>
            <a:chOff x="920099" y="4607580"/>
            <a:chExt cx="7766701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800C4A-093B-5646-A6BE-665362407D44}"/>
                </a:ext>
              </a:extLst>
            </p:cNvPr>
            <p:cNvSpPr txBox="1"/>
            <p:nvPr/>
          </p:nvSpPr>
          <p:spPr>
            <a:xfrm>
              <a:off x="920099" y="4771195"/>
              <a:ext cx="2159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__main__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599F82-2CEB-A345-BA31-E78176050917}"/>
                </a:ext>
              </a:extLst>
            </p:cNvPr>
            <p:cNvSpPr txBox="1"/>
            <p:nvPr/>
          </p:nvSpPr>
          <p:spPr>
            <a:xfrm>
              <a:off x="3108265" y="4607580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Name of the top level scope in 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6403BB-7D35-2349-8283-38022CDB2614}"/>
              </a:ext>
            </a:extLst>
          </p:cNvPr>
          <p:cNvGrpSpPr/>
          <p:nvPr/>
        </p:nvGrpSpPr>
        <p:grpSpPr>
          <a:xfrm>
            <a:off x="179512" y="2244669"/>
            <a:ext cx="9219275" cy="1077218"/>
            <a:chOff x="179512" y="2244669"/>
            <a:chExt cx="9219275" cy="107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679D57-CB25-ED40-B089-25F90FBC2F64}"/>
                </a:ext>
              </a:extLst>
            </p:cNvPr>
            <p:cNvSpPr txBox="1"/>
            <p:nvPr/>
          </p:nvSpPr>
          <p:spPr>
            <a:xfrm>
              <a:off x="179512" y="2492896"/>
              <a:ext cx="36407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  <a:r>
                <a:rPr lang="en-US" sz="3200" dirty="0" err="1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myvariable</a:t>
              </a:r>
              <a:r>
                <a:rPr lang="en-US" sz="3200" dirty="0">
                  <a:latin typeface="Roboto Mono" pitchFamily="2" charset="0"/>
                  <a:ea typeface="Roboto Mono" pitchFamily="2" charset="0"/>
                  <a:cs typeface="Consolas" panose="020B0609020204030204" pitchFamily="49" charset="0"/>
                </a:rPr>
                <a:t>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8BBBA7-18C2-7F41-BEC3-65B7C672DE89}"/>
                </a:ext>
              </a:extLst>
            </p:cNvPr>
            <p:cNvSpPr txBox="1"/>
            <p:nvPr/>
          </p:nvSpPr>
          <p:spPr>
            <a:xfrm>
              <a:off x="3820252" y="2244669"/>
              <a:ext cx="55785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Roboto Mono" pitchFamily="2" charset="0"/>
                  <a:cs typeface="Arial" panose="020B0604020202020204" pitchFamily="34" charset="0"/>
                </a:rPr>
                <a:t>Special variables start and end with double underscore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1B533B4-9CF2-8646-863F-578C15BC2657}"/>
              </a:ext>
            </a:extLst>
          </p:cNvPr>
          <p:cNvSpPr/>
          <p:nvPr/>
        </p:nvSpPr>
        <p:spPr>
          <a:xfrm>
            <a:off x="251520" y="2370584"/>
            <a:ext cx="8784976" cy="37947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E17DBE-3F61-3948-98FD-AE1A625FED98}"/>
              </a:ext>
            </a:extLst>
          </p:cNvPr>
          <p:cNvSpPr/>
          <p:nvPr/>
        </p:nvSpPr>
        <p:spPr>
          <a:xfrm>
            <a:off x="530545" y="3073798"/>
            <a:ext cx="8226926" cy="2442270"/>
          </a:xfrm>
          <a:prstGeom prst="roundRect">
            <a:avLst>
              <a:gd name="adj" fmla="val 10903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>
            <a:outerShdw blurRad="1524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]: print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(__name__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)</a:t>
            </a:r>
            <a:r>
              <a:rPr lang="en-US" b="1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__main__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]: 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6D6FF"/>
                </a:solidFill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b="1" dirty="0">
              <a:solidFill>
                <a:srgbClr val="76D6FF"/>
              </a:solidFill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The dice gave me 2</a:t>
            </a:r>
          </a:p>
          <a:p>
            <a:endParaRPr lang="en-US" dirty="0"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In [</a:t>
            </a:r>
            <a:r>
              <a:rPr lang="en-US" dirty="0">
                <a:solidFill>
                  <a:srgbClr val="8EFA0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]: print(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my_module.__name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__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Roboto Mono" pitchFamily="2" charset="0"/>
                <a:ea typeface="Roboto Mono" pitchFamily="2" charset="0"/>
                <a:cs typeface="Consolas" panose="020B0609020204030204" pitchFamily="49" charset="0"/>
              </a:rPr>
              <a:t>my_module</a:t>
            </a:r>
            <a:endParaRPr lang="en-US" dirty="0">
              <a:latin typeface="Roboto Mono" pitchFamily="2" charset="0"/>
              <a:ea typeface="Roboto Mono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0513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16268</TotalTime>
  <Words>2944</Words>
  <Application>Microsoft Macintosh PowerPoint</Application>
  <PresentationFormat>On-screen Show (4:3)</PresentationFormat>
  <Paragraphs>866</Paragraphs>
  <Slides>60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-apple-system</vt:lpstr>
      <vt:lpstr>Arial</vt:lpstr>
      <vt:lpstr>Calibri</vt:lpstr>
      <vt:lpstr>Consolas</vt:lpstr>
      <vt:lpstr>Courier New</vt:lpstr>
      <vt:lpstr>Helvetica</vt:lpstr>
      <vt:lpstr>Lato</vt:lpstr>
      <vt:lpstr>Monaco</vt:lpstr>
      <vt:lpstr>Roboto Mono</vt:lpstr>
      <vt:lpstr>Title Slide</vt:lpstr>
      <vt:lpstr>Empty with title</vt:lpstr>
      <vt:lpstr>Python Tutorial Series 2019 Basics 3: Packages, Environments and Python Versions</vt:lpstr>
      <vt:lpstr>Previously...</vt:lpstr>
      <vt:lpstr>Basics 3 – Table of Contents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(Re)using code </vt:lpstr>
      <vt:lpstr>Py2/3 Conversion</vt:lpstr>
      <vt:lpstr>External Packages</vt:lpstr>
      <vt:lpstr>Virtual Environments</vt:lpstr>
      <vt:lpstr>Virtual Environments</vt:lpstr>
      <vt:lpstr>Virtual Environments</vt:lpstr>
      <vt:lpstr>Virtual Environments</vt:lpstr>
      <vt:lpstr>Virtual Environments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Virtual Environments</vt:lpstr>
      <vt:lpstr>Virtual Environments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Conda and Anaconda</vt:lpstr>
      <vt:lpstr>Now what?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523</cp:revision>
  <cp:lastPrinted>2019-03-14T20:00:14Z</cp:lastPrinted>
  <dcterms:created xsi:type="dcterms:W3CDTF">2015-09-26T21:55:49Z</dcterms:created>
  <dcterms:modified xsi:type="dcterms:W3CDTF">2019-04-11T14:19:25Z</dcterms:modified>
</cp:coreProperties>
</file>